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6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  <p:sldMasterId id="2147483684" r:id="rId4"/>
    <p:sldMasterId id="2147483694" r:id="rId5"/>
    <p:sldMasterId id="2147483718" r:id="rId6"/>
    <p:sldMasterId id="2147483730" r:id="rId7"/>
    <p:sldMasterId id="2147483755" r:id="rId8"/>
    <p:sldMasterId id="2147483778" r:id="rId9"/>
  </p:sldMasterIdLst>
  <p:notesMasterIdLst>
    <p:notesMasterId r:id="rId37"/>
  </p:notesMasterIdLst>
  <p:sldIdLst>
    <p:sldId id="336" r:id="rId10"/>
    <p:sldId id="352" r:id="rId11"/>
    <p:sldId id="359" r:id="rId12"/>
    <p:sldId id="351" r:id="rId13"/>
    <p:sldId id="353" r:id="rId14"/>
    <p:sldId id="357" r:id="rId15"/>
    <p:sldId id="358" r:id="rId16"/>
    <p:sldId id="385" r:id="rId17"/>
    <p:sldId id="334" r:id="rId18"/>
    <p:sldId id="347" r:id="rId19"/>
    <p:sldId id="388" r:id="rId20"/>
    <p:sldId id="387" r:id="rId21"/>
    <p:sldId id="363" r:id="rId22"/>
    <p:sldId id="386" r:id="rId23"/>
    <p:sldId id="383" r:id="rId24"/>
    <p:sldId id="384" r:id="rId25"/>
    <p:sldId id="364" r:id="rId26"/>
    <p:sldId id="372" r:id="rId27"/>
    <p:sldId id="374" r:id="rId28"/>
    <p:sldId id="378" r:id="rId29"/>
    <p:sldId id="389" r:id="rId30"/>
    <p:sldId id="376" r:id="rId31"/>
    <p:sldId id="379" r:id="rId32"/>
    <p:sldId id="377" r:id="rId33"/>
    <p:sldId id="380" r:id="rId34"/>
    <p:sldId id="381" r:id="rId35"/>
    <p:sldId id="360" r:id="rId36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9966"/>
    <a:srgbClr val="F34515"/>
    <a:srgbClr val="D50909"/>
    <a:srgbClr val="006600"/>
    <a:srgbClr val="00FF00"/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90495" autoAdjust="0"/>
  </p:normalViewPr>
  <p:slideViewPr>
    <p:cSldViewPr>
      <p:cViewPr>
        <p:scale>
          <a:sx n="100" d="100"/>
          <a:sy n="100" d="100"/>
        </p:scale>
        <p:origin x="1686" y="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7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3.xml"/><Relationship Id="rId9" Type="http://schemas.openxmlformats.org/officeDocument/2006/relationships/slideMaster" Target="slideMasters/slideMaster8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N/A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Sheet1!$B$12:$L$12</c:f>
              <c:strCache>
                <c:ptCount val="11"/>
                <c:pt idx="0">
                  <c:v>Classroom-based technology</c:v>
                </c:pt>
                <c:pt idx="1">
                  <c:v>Laboratory resources </c:v>
                </c:pt>
                <c:pt idx="2">
                  <c:v>Physical collaborative spaces</c:v>
                </c:pt>
                <c:pt idx="3">
                  <c:v>Online collaborative spaces (virtual connections)</c:v>
                </c:pt>
                <c:pt idx="4">
                  <c:v>Ability to get work done remotely</c:v>
                </c:pt>
                <c:pt idx="5">
                  <c:v>WiFi</c:v>
                </c:pt>
                <c:pt idx="6">
                  <c:v>Communication technologies (e.g. e-mail, IM, SOME)</c:v>
                </c:pt>
                <c:pt idx="7">
                  <c:v>Online technologies (e.g. web-portals)</c:v>
                </c:pt>
                <c:pt idx="8">
                  <c:v>Technology support (e.g. desktop or classroom tech)</c:v>
                </c:pt>
                <c:pt idx="9">
                  <c:v>Professional development around technology (e.g. training, incentives)</c:v>
                </c:pt>
                <c:pt idx="10">
                  <c:v>Teaching sofware</c:v>
                </c:pt>
              </c:strCache>
            </c:strRef>
          </c:cat>
          <c:val>
            <c:numRef>
              <c:f>Sheet1!$B$13:$L$13</c:f>
              <c:numCache>
                <c:formatCode>General</c:formatCode>
                <c:ptCount val="11"/>
                <c:pt idx="0">
                  <c:v>10.5</c:v>
                </c:pt>
                <c:pt idx="1">
                  <c:v>12.8</c:v>
                </c:pt>
                <c:pt idx="2">
                  <c:v>21.9</c:v>
                </c:pt>
                <c:pt idx="3">
                  <c:v>14.7</c:v>
                </c:pt>
                <c:pt idx="4">
                  <c:v>7.6</c:v>
                </c:pt>
                <c:pt idx="5">
                  <c:v>7</c:v>
                </c:pt>
                <c:pt idx="6">
                  <c:v>2.1</c:v>
                </c:pt>
                <c:pt idx="7">
                  <c:v>13</c:v>
                </c:pt>
                <c:pt idx="8">
                  <c:v>9.6</c:v>
                </c:pt>
                <c:pt idx="9">
                  <c:v>17.100000000000001</c:v>
                </c:pt>
                <c:pt idx="10">
                  <c:v>36.299999999999997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poor or fair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Sheet1!$B$12:$L$12</c:f>
              <c:strCache>
                <c:ptCount val="11"/>
                <c:pt idx="0">
                  <c:v>Classroom-based technology</c:v>
                </c:pt>
                <c:pt idx="1">
                  <c:v>Laboratory resources </c:v>
                </c:pt>
                <c:pt idx="2">
                  <c:v>Physical collaborative spaces</c:v>
                </c:pt>
                <c:pt idx="3">
                  <c:v>Online collaborative spaces (virtual connections)</c:v>
                </c:pt>
                <c:pt idx="4">
                  <c:v>Ability to get work done remotely</c:v>
                </c:pt>
                <c:pt idx="5">
                  <c:v>WiFi</c:v>
                </c:pt>
                <c:pt idx="6">
                  <c:v>Communication technologies (e.g. e-mail, IM, SOME)</c:v>
                </c:pt>
                <c:pt idx="7">
                  <c:v>Online technologies (e.g. web-portals)</c:v>
                </c:pt>
                <c:pt idx="8">
                  <c:v>Technology support (e.g. desktop or classroom tech)</c:v>
                </c:pt>
                <c:pt idx="9">
                  <c:v>Professional development around technology (e.g. training, incentives)</c:v>
                </c:pt>
                <c:pt idx="10">
                  <c:v>Teaching sofware</c:v>
                </c:pt>
              </c:strCache>
            </c:strRef>
          </c:cat>
          <c:val>
            <c:numRef>
              <c:f>Sheet1!$B$14:$L$14</c:f>
              <c:numCache>
                <c:formatCode>General</c:formatCode>
                <c:ptCount val="11"/>
                <c:pt idx="0">
                  <c:v>15.5</c:v>
                </c:pt>
                <c:pt idx="1">
                  <c:v>15.1</c:v>
                </c:pt>
                <c:pt idx="2">
                  <c:v>16.100000000000001</c:v>
                </c:pt>
                <c:pt idx="3">
                  <c:v>26.9</c:v>
                </c:pt>
                <c:pt idx="4">
                  <c:v>18.799999999999997</c:v>
                </c:pt>
                <c:pt idx="5">
                  <c:v>17.2</c:v>
                </c:pt>
                <c:pt idx="6">
                  <c:v>12.5</c:v>
                </c:pt>
                <c:pt idx="7">
                  <c:v>30.3</c:v>
                </c:pt>
                <c:pt idx="8">
                  <c:v>20.5</c:v>
                </c:pt>
                <c:pt idx="9">
                  <c:v>27.5</c:v>
                </c:pt>
                <c:pt idx="10">
                  <c:v>25.2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good or excellent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Sheet1!$B$12:$L$12</c:f>
              <c:strCache>
                <c:ptCount val="11"/>
                <c:pt idx="0">
                  <c:v>Classroom-based technology</c:v>
                </c:pt>
                <c:pt idx="1">
                  <c:v>Laboratory resources </c:v>
                </c:pt>
                <c:pt idx="2">
                  <c:v>Physical collaborative spaces</c:v>
                </c:pt>
                <c:pt idx="3">
                  <c:v>Online collaborative spaces (virtual connections)</c:v>
                </c:pt>
                <c:pt idx="4">
                  <c:v>Ability to get work done remotely</c:v>
                </c:pt>
                <c:pt idx="5">
                  <c:v>WiFi</c:v>
                </c:pt>
                <c:pt idx="6">
                  <c:v>Communication technologies (e.g. e-mail, IM, SOME)</c:v>
                </c:pt>
                <c:pt idx="7">
                  <c:v>Online technologies (e.g. web-portals)</c:v>
                </c:pt>
                <c:pt idx="8">
                  <c:v>Technology support (e.g. desktop or classroom tech)</c:v>
                </c:pt>
                <c:pt idx="9">
                  <c:v>Professional development around technology (e.g. training, incentives)</c:v>
                </c:pt>
                <c:pt idx="10">
                  <c:v>Teaching sofware</c:v>
                </c:pt>
              </c:strCache>
            </c:strRef>
          </c:cat>
          <c:val>
            <c:numRef>
              <c:f>Sheet1!$B$15:$L$15</c:f>
              <c:numCache>
                <c:formatCode>General</c:formatCode>
                <c:ptCount val="11"/>
                <c:pt idx="0">
                  <c:v>47.7</c:v>
                </c:pt>
                <c:pt idx="1">
                  <c:v>55.3</c:v>
                </c:pt>
                <c:pt idx="2">
                  <c:v>41.2</c:v>
                </c:pt>
                <c:pt idx="3">
                  <c:v>27.9</c:v>
                </c:pt>
                <c:pt idx="4">
                  <c:v>56.900000000000006</c:v>
                </c:pt>
                <c:pt idx="5">
                  <c:v>62.300000000000004</c:v>
                </c:pt>
                <c:pt idx="6">
                  <c:v>57.8</c:v>
                </c:pt>
                <c:pt idx="7">
                  <c:v>24.5</c:v>
                </c:pt>
                <c:pt idx="8">
                  <c:v>45.199999999999996</c:v>
                </c:pt>
                <c:pt idx="9">
                  <c:v>28.5</c:v>
                </c:pt>
                <c:pt idx="10">
                  <c:v>22.1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95483448"/>
        <c:axId val="595491680"/>
      </c:barChart>
      <c:catAx>
        <c:axId val="595483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595491680"/>
        <c:crosses val="autoZero"/>
        <c:auto val="1"/>
        <c:lblAlgn val="ctr"/>
        <c:lblOffset val="100"/>
        <c:noMultiLvlLbl val="0"/>
      </c:catAx>
      <c:valAx>
        <c:axId val="595491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595483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Sheet1!$M$13</c:f>
              <c:strCache>
                <c:ptCount val="1"/>
                <c:pt idx="0">
                  <c:v>N/A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Sheet1!$N$12:$S$12</c:f>
              <c:strCache>
                <c:ptCount val="6"/>
                <c:pt idx="0">
                  <c:v>High-performance computing</c:v>
                </c:pt>
                <c:pt idx="1">
                  <c:v>Cloud-based high performance computing </c:v>
                </c:pt>
                <c:pt idx="2">
                  <c:v>Data Management services</c:v>
                </c:pt>
                <c:pt idx="3">
                  <c:v>Digital repositories</c:v>
                </c:pt>
                <c:pt idx="4">
                  <c:v>Digital preservation</c:v>
                </c:pt>
                <c:pt idx="5">
                  <c:v>Self publishing</c:v>
                </c:pt>
              </c:strCache>
            </c:strRef>
          </c:cat>
          <c:val>
            <c:numRef>
              <c:f>Sheet1!$N$13:$S$13</c:f>
              <c:numCache>
                <c:formatCode>General</c:formatCode>
                <c:ptCount val="6"/>
                <c:pt idx="0">
                  <c:v>47.5</c:v>
                </c:pt>
                <c:pt idx="1">
                  <c:v>55.8</c:v>
                </c:pt>
                <c:pt idx="2">
                  <c:v>36.299999999999997</c:v>
                </c:pt>
                <c:pt idx="3">
                  <c:v>29.5</c:v>
                </c:pt>
                <c:pt idx="4">
                  <c:v>35.9</c:v>
                </c:pt>
                <c:pt idx="5">
                  <c:v>50.8</c:v>
                </c:pt>
              </c:numCache>
            </c:numRef>
          </c:val>
        </c:ser>
        <c:ser>
          <c:idx val="1"/>
          <c:order val="1"/>
          <c:tx>
            <c:strRef>
              <c:f>Sheet1!$M$14</c:f>
              <c:strCache>
                <c:ptCount val="1"/>
                <c:pt idx="0">
                  <c:v>poor or fair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Sheet1!$N$12:$S$12</c:f>
              <c:strCache>
                <c:ptCount val="6"/>
                <c:pt idx="0">
                  <c:v>High-performance computing</c:v>
                </c:pt>
                <c:pt idx="1">
                  <c:v>Cloud-based high performance computing </c:v>
                </c:pt>
                <c:pt idx="2">
                  <c:v>Data Management services</c:v>
                </c:pt>
                <c:pt idx="3">
                  <c:v>Digital repositories</c:v>
                </c:pt>
                <c:pt idx="4">
                  <c:v>Digital preservation</c:v>
                </c:pt>
                <c:pt idx="5">
                  <c:v>Self publishing</c:v>
                </c:pt>
              </c:strCache>
            </c:strRef>
          </c:cat>
          <c:val>
            <c:numRef>
              <c:f>Sheet1!$N$14:$S$14</c:f>
              <c:numCache>
                <c:formatCode>General</c:formatCode>
                <c:ptCount val="6"/>
                <c:pt idx="0">
                  <c:v>11.899999999999999</c:v>
                </c:pt>
                <c:pt idx="1">
                  <c:v>14.8</c:v>
                </c:pt>
                <c:pt idx="2">
                  <c:v>24.4</c:v>
                </c:pt>
                <c:pt idx="3">
                  <c:v>24.299999999999997</c:v>
                </c:pt>
                <c:pt idx="4">
                  <c:v>25</c:v>
                </c:pt>
                <c:pt idx="5">
                  <c:v>17.8</c:v>
                </c:pt>
              </c:numCache>
            </c:numRef>
          </c:val>
        </c:ser>
        <c:ser>
          <c:idx val="2"/>
          <c:order val="2"/>
          <c:tx>
            <c:strRef>
              <c:f>Sheet1!$M$15</c:f>
              <c:strCache>
                <c:ptCount val="1"/>
                <c:pt idx="0">
                  <c:v>good or excellent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Sheet1!$N$12:$S$12</c:f>
              <c:strCache>
                <c:ptCount val="6"/>
                <c:pt idx="0">
                  <c:v>High-performance computing</c:v>
                </c:pt>
                <c:pt idx="1">
                  <c:v>Cloud-based high performance computing </c:v>
                </c:pt>
                <c:pt idx="2">
                  <c:v>Data Management services</c:v>
                </c:pt>
                <c:pt idx="3">
                  <c:v>Digital repositories</c:v>
                </c:pt>
                <c:pt idx="4">
                  <c:v>Digital preservation</c:v>
                </c:pt>
                <c:pt idx="5">
                  <c:v>Self publishing</c:v>
                </c:pt>
              </c:strCache>
            </c:strRef>
          </c:cat>
          <c:val>
            <c:numRef>
              <c:f>Sheet1!$N$15:$S$15</c:f>
              <c:numCache>
                <c:formatCode>General</c:formatCode>
                <c:ptCount val="6"/>
                <c:pt idx="0">
                  <c:v>26.599999999999998</c:v>
                </c:pt>
                <c:pt idx="1">
                  <c:v>13.399999999999999</c:v>
                </c:pt>
                <c:pt idx="2">
                  <c:v>19.100000000000001</c:v>
                </c:pt>
                <c:pt idx="3">
                  <c:v>26.3</c:v>
                </c:pt>
                <c:pt idx="4">
                  <c:v>19.8</c:v>
                </c:pt>
                <c:pt idx="5">
                  <c:v>14.2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54942424"/>
        <c:axId val="540607192"/>
      </c:barChart>
      <c:catAx>
        <c:axId val="5549424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540607192"/>
        <c:crosses val="autoZero"/>
        <c:auto val="1"/>
        <c:lblAlgn val="ctr"/>
        <c:lblOffset val="100"/>
        <c:noMultiLvlLbl val="0"/>
      </c:catAx>
      <c:valAx>
        <c:axId val="540607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554942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aseline="0"/>
      </a:pPr>
      <a:endParaRPr lang="fi-FI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Sheet2!$B$4</c:f>
              <c:strCache>
                <c:ptCount val="1"/>
                <c:pt idx="0">
                  <c:v>N/A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Sheet2!$C$3:$K$3</c:f>
              <c:strCache>
                <c:ptCount val="9"/>
                <c:pt idx="0">
                  <c:v>Resources for cross-institution research</c:v>
                </c:pt>
                <c:pt idx="1">
                  <c:v>Access to specialized research software</c:v>
                </c:pt>
                <c:pt idx="2">
                  <c:v>Access to specialized research hardware</c:v>
                </c:pt>
                <c:pt idx="3">
                  <c:v>Adequate and appropriate support from IT</c:v>
                </c:pt>
                <c:pt idx="4">
                  <c:v>Timely support from IT</c:v>
                </c:pt>
                <c:pt idx="5">
                  <c:v>Tech support for promotion and tenure</c:v>
                </c:pt>
                <c:pt idx="6">
                  <c:v>Effective software for grants</c:v>
                </c:pt>
                <c:pt idx="7">
                  <c:v>Adequate text analysis capabilities</c:v>
                </c:pt>
                <c:pt idx="8">
                  <c:v>Generally satisfied with research support</c:v>
                </c:pt>
              </c:strCache>
            </c:strRef>
          </c:cat>
          <c:val>
            <c:numRef>
              <c:f>Sheet2!$C$4:$K$4</c:f>
              <c:numCache>
                <c:formatCode>General</c:formatCode>
                <c:ptCount val="9"/>
                <c:pt idx="0">
                  <c:v>5.6</c:v>
                </c:pt>
                <c:pt idx="1">
                  <c:v>3.6</c:v>
                </c:pt>
                <c:pt idx="2">
                  <c:v>14.9</c:v>
                </c:pt>
                <c:pt idx="3">
                  <c:v>3.6</c:v>
                </c:pt>
                <c:pt idx="4">
                  <c:v>18.3</c:v>
                </c:pt>
                <c:pt idx="5">
                  <c:v>9.6999999999999993</c:v>
                </c:pt>
                <c:pt idx="6">
                  <c:v>9.1999999999999993</c:v>
                </c:pt>
                <c:pt idx="7">
                  <c:v>18.8</c:v>
                </c:pt>
                <c:pt idx="8">
                  <c:v>0.2</c:v>
                </c:pt>
              </c:numCache>
            </c:numRef>
          </c:val>
        </c:ser>
        <c:ser>
          <c:idx val="1"/>
          <c:order val="1"/>
          <c:tx>
            <c:strRef>
              <c:f>Sheet2!$B$5</c:f>
              <c:strCache>
                <c:ptCount val="1"/>
                <c:pt idx="0">
                  <c:v>Don’t know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Sheet2!$C$3:$K$3</c:f>
              <c:strCache>
                <c:ptCount val="9"/>
                <c:pt idx="0">
                  <c:v>Resources for cross-institution research</c:v>
                </c:pt>
                <c:pt idx="1">
                  <c:v>Access to specialized research software</c:v>
                </c:pt>
                <c:pt idx="2">
                  <c:v>Access to specialized research hardware</c:v>
                </c:pt>
                <c:pt idx="3">
                  <c:v>Adequate and appropriate support from IT</c:v>
                </c:pt>
                <c:pt idx="4">
                  <c:v>Timely support from IT</c:v>
                </c:pt>
                <c:pt idx="5">
                  <c:v>Tech support for promotion and tenure</c:v>
                </c:pt>
                <c:pt idx="6">
                  <c:v>Effective software for grants</c:v>
                </c:pt>
                <c:pt idx="7">
                  <c:v>Adequate text analysis capabilities</c:v>
                </c:pt>
                <c:pt idx="8">
                  <c:v>Generally satisfied with research support</c:v>
                </c:pt>
              </c:strCache>
            </c:strRef>
          </c:cat>
          <c:val>
            <c:numRef>
              <c:f>Sheet2!$C$5:$K$5</c:f>
              <c:numCache>
                <c:formatCode>General</c:formatCode>
                <c:ptCount val="9"/>
                <c:pt idx="0">
                  <c:v>13</c:v>
                </c:pt>
                <c:pt idx="1">
                  <c:v>1</c:v>
                </c:pt>
                <c:pt idx="2">
                  <c:v>1.9</c:v>
                </c:pt>
                <c:pt idx="3">
                  <c:v>1.2</c:v>
                </c:pt>
                <c:pt idx="4">
                  <c:v>2.5</c:v>
                </c:pt>
                <c:pt idx="5">
                  <c:v>32.5</c:v>
                </c:pt>
                <c:pt idx="6">
                  <c:v>24.8</c:v>
                </c:pt>
                <c:pt idx="7">
                  <c:v>29.2</c:v>
                </c:pt>
                <c:pt idx="8">
                  <c:v>0.5</c:v>
                </c:pt>
              </c:numCache>
            </c:numRef>
          </c:val>
        </c:ser>
        <c:ser>
          <c:idx val="2"/>
          <c:order val="2"/>
          <c:tx>
            <c:strRef>
              <c:f>Sheet2!$B$6</c:f>
              <c:strCache>
                <c:ptCount val="1"/>
                <c:pt idx="0">
                  <c:v>Strongly disagree or disagree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Sheet2!$C$3:$K$3</c:f>
              <c:strCache>
                <c:ptCount val="9"/>
                <c:pt idx="0">
                  <c:v>Resources for cross-institution research</c:v>
                </c:pt>
                <c:pt idx="1">
                  <c:v>Access to specialized research software</c:v>
                </c:pt>
                <c:pt idx="2">
                  <c:v>Access to specialized research hardware</c:v>
                </c:pt>
                <c:pt idx="3">
                  <c:v>Adequate and appropriate support from IT</c:v>
                </c:pt>
                <c:pt idx="4">
                  <c:v>Timely support from IT</c:v>
                </c:pt>
                <c:pt idx="5">
                  <c:v>Tech support for promotion and tenure</c:v>
                </c:pt>
                <c:pt idx="6">
                  <c:v>Effective software for grants</c:v>
                </c:pt>
                <c:pt idx="7">
                  <c:v>Adequate text analysis capabilities</c:v>
                </c:pt>
                <c:pt idx="8">
                  <c:v>Generally satisfied with research support</c:v>
                </c:pt>
              </c:strCache>
            </c:strRef>
          </c:cat>
          <c:val>
            <c:numRef>
              <c:f>Sheet2!$C$6:$K$6</c:f>
              <c:numCache>
                <c:formatCode>General</c:formatCode>
                <c:ptCount val="9"/>
                <c:pt idx="0">
                  <c:v>22</c:v>
                </c:pt>
                <c:pt idx="1">
                  <c:v>10.6</c:v>
                </c:pt>
                <c:pt idx="2">
                  <c:v>11.3</c:v>
                </c:pt>
                <c:pt idx="3">
                  <c:v>17.2</c:v>
                </c:pt>
                <c:pt idx="4">
                  <c:v>19.100000000000001</c:v>
                </c:pt>
                <c:pt idx="5">
                  <c:v>23.4</c:v>
                </c:pt>
                <c:pt idx="6">
                  <c:v>33.299999999999997</c:v>
                </c:pt>
                <c:pt idx="7">
                  <c:v>15.6</c:v>
                </c:pt>
                <c:pt idx="8">
                  <c:v>15.7</c:v>
                </c:pt>
              </c:numCache>
            </c:numRef>
          </c:val>
        </c:ser>
        <c:ser>
          <c:idx val="3"/>
          <c:order val="3"/>
          <c:tx>
            <c:strRef>
              <c:f>Sheet2!$B$7</c:f>
              <c:strCache>
                <c:ptCount val="1"/>
                <c:pt idx="0">
                  <c:v>Strongly agree or agree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Sheet2!$C$3:$K$3</c:f>
              <c:strCache>
                <c:ptCount val="9"/>
                <c:pt idx="0">
                  <c:v>Resources for cross-institution research</c:v>
                </c:pt>
                <c:pt idx="1">
                  <c:v>Access to specialized research software</c:v>
                </c:pt>
                <c:pt idx="2">
                  <c:v>Access to specialized research hardware</c:v>
                </c:pt>
                <c:pt idx="3">
                  <c:v>Adequate and appropriate support from IT</c:v>
                </c:pt>
                <c:pt idx="4">
                  <c:v>Timely support from IT</c:v>
                </c:pt>
                <c:pt idx="5">
                  <c:v>Tech support for promotion and tenure</c:v>
                </c:pt>
                <c:pt idx="6">
                  <c:v>Effective software for grants</c:v>
                </c:pt>
                <c:pt idx="7">
                  <c:v>Adequate text analysis capabilities</c:v>
                </c:pt>
                <c:pt idx="8">
                  <c:v>Generally satisfied with research support</c:v>
                </c:pt>
              </c:strCache>
            </c:strRef>
          </c:cat>
          <c:val>
            <c:numRef>
              <c:f>Sheet2!$C$7:$K$7</c:f>
              <c:numCache>
                <c:formatCode>General</c:formatCode>
                <c:ptCount val="9"/>
                <c:pt idx="0">
                  <c:v>32.9</c:v>
                </c:pt>
                <c:pt idx="1">
                  <c:v>70.099999999999994</c:v>
                </c:pt>
                <c:pt idx="2">
                  <c:v>55.3</c:v>
                </c:pt>
                <c:pt idx="3">
                  <c:v>55.3</c:v>
                </c:pt>
                <c:pt idx="4">
                  <c:v>39.4</c:v>
                </c:pt>
                <c:pt idx="5">
                  <c:v>14.9</c:v>
                </c:pt>
                <c:pt idx="6">
                  <c:v>19</c:v>
                </c:pt>
                <c:pt idx="7">
                  <c:v>16.899999999999999</c:v>
                </c:pt>
                <c:pt idx="8">
                  <c:v>55.1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3012608"/>
        <c:axId val="726940272"/>
      </c:barChart>
      <c:catAx>
        <c:axId val="583012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726940272"/>
        <c:crosses val="autoZero"/>
        <c:auto val="1"/>
        <c:lblAlgn val="ctr"/>
        <c:lblOffset val="100"/>
        <c:noMultiLvlLbl val="0"/>
      </c:catAx>
      <c:valAx>
        <c:axId val="726940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58301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Sheet3!$B$16</c:f>
              <c:strCache>
                <c:ptCount val="1"/>
                <c:pt idx="0">
                  <c:v>N/A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Sheet3!$C$15:$J$15</c:f>
              <c:strCache>
                <c:ptCount val="8"/>
                <c:pt idx="0">
                  <c:v>Adequate bandwidth</c:v>
                </c:pt>
                <c:pt idx="1">
                  <c:v>Adequate data storage</c:v>
                </c:pt>
                <c:pt idx="2">
                  <c:v>Most of my data are stored in a cloud</c:v>
                </c:pt>
                <c:pt idx="3">
                  <c:v>IT is proactive in responding to my needs</c:v>
                </c:pt>
                <c:pt idx="4">
                  <c:v>Wait time for consultation is too long</c:v>
                </c:pt>
                <c:pt idx="5">
                  <c:v>Communication with IT is adequate and appropriate</c:v>
                </c:pt>
                <c:pt idx="6">
                  <c:v>IT plays an integral part in providing computing services</c:v>
                </c:pt>
                <c:pt idx="7">
                  <c:v>Generally satisfied with research computing</c:v>
                </c:pt>
              </c:strCache>
            </c:strRef>
          </c:cat>
          <c:val>
            <c:numRef>
              <c:f>Sheet3!$C$16:$J$16</c:f>
              <c:numCache>
                <c:formatCode>General</c:formatCode>
                <c:ptCount val="8"/>
                <c:pt idx="0">
                  <c:v>1.5</c:v>
                </c:pt>
                <c:pt idx="1">
                  <c:v>0.8</c:v>
                </c:pt>
                <c:pt idx="2">
                  <c:v>1.6</c:v>
                </c:pt>
                <c:pt idx="3">
                  <c:v>4.7</c:v>
                </c:pt>
                <c:pt idx="4">
                  <c:v>6.3</c:v>
                </c:pt>
                <c:pt idx="5">
                  <c:v>2</c:v>
                </c:pt>
                <c:pt idx="6">
                  <c:v>2</c:v>
                </c:pt>
                <c:pt idx="7">
                  <c:v>0.8</c:v>
                </c:pt>
              </c:numCache>
            </c:numRef>
          </c:val>
        </c:ser>
        <c:ser>
          <c:idx val="1"/>
          <c:order val="1"/>
          <c:tx>
            <c:strRef>
              <c:f>Sheet3!$B$17</c:f>
              <c:strCache>
                <c:ptCount val="1"/>
                <c:pt idx="0">
                  <c:v>Don’t know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Sheet3!$C$15:$J$15</c:f>
              <c:strCache>
                <c:ptCount val="8"/>
                <c:pt idx="0">
                  <c:v>Adequate bandwidth</c:v>
                </c:pt>
                <c:pt idx="1">
                  <c:v>Adequate data storage</c:v>
                </c:pt>
                <c:pt idx="2">
                  <c:v>Most of my data are stored in a cloud</c:v>
                </c:pt>
                <c:pt idx="3">
                  <c:v>IT is proactive in responding to my needs</c:v>
                </c:pt>
                <c:pt idx="4">
                  <c:v>Wait time for consultation is too long</c:v>
                </c:pt>
                <c:pt idx="5">
                  <c:v>Communication with IT is adequate and appropriate</c:v>
                </c:pt>
                <c:pt idx="6">
                  <c:v>IT plays an integral part in providing computing services</c:v>
                </c:pt>
                <c:pt idx="7">
                  <c:v>Generally satisfied with research computing</c:v>
                </c:pt>
              </c:strCache>
            </c:strRef>
          </c:cat>
          <c:val>
            <c:numRef>
              <c:f>Sheet3!$C$17:$J$17</c:f>
              <c:numCache>
                <c:formatCode>General</c:formatCode>
                <c:ptCount val="8"/>
                <c:pt idx="0">
                  <c:v>3.1</c:v>
                </c:pt>
                <c:pt idx="1">
                  <c:v>3.8</c:v>
                </c:pt>
                <c:pt idx="2">
                  <c:v>3.9</c:v>
                </c:pt>
                <c:pt idx="3">
                  <c:v>6.3</c:v>
                </c:pt>
                <c:pt idx="4">
                  <c:v>13.3</c:v>
                </c:pt>
                <c:pt idx="5">
                  <c:v>5.9</c:v>
                </c:pt>
                <c:pt idx="6">
                  <c:v>2</c:v>
                </c:pt>
                <c:pt idx="7">
                  <c:v>3.9</c:v>
                </c:pt>
              </c:numCache>
            </c:numRef>
          </c:val>
        </c:ser>
        <c:ser>
          <c:idx val="2"/>
          <c:order val="2"/>
          <c:tx>
            <c:strRef>
              <c:f>Sheet3!$B$18</c:f>
              <c:strCache>
                <c:ptCount val="1"/>
                <c:pt idx="0">
                  <c:v>Strongly disagree or agree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Sheet3!$C$15:$J$15</c:f>
              <c:strCache>
                <c:ptCount val="8"/>
                <c:pt idx="0">
                  <c:v>Adequate bandwidth</c:v>
                </c:pt>
                <c:pt idx="1">
                  <c:v>Adequate data storage</c:v>
                </c:pt>
                <c:pt idx="2">
                  <c:v>Most of my data are stored in a cloud</c:v>
                </c:pt>
                <c:pt idx="3">
                  <c:v>IT is proactive in responding to my needs</c:v>
                </c:pt>
                <c:pt idx="4">
                  <c:v>Wait time for consultation is too long</c:v>
                </c:pt>
                <c:pt idx="5">
                  <c:v>Communication with IT is adequate and appropriate</c:v>
                </c:pt>
                <c:pt idx="6">
                  <c:v>IT plays an integral part in providing computing services</c:v>
                </c:pt>
                <c:pt idx="7">
                  <c:v>Generally satisfied with research computing</c:v>
                </c:pt>
              </c:strCache>
            </c:strRef>
          </c:cat>
          <c:val>
            <c:numRef>
              <c:f>Sheet3!$C$18:$J$18</c:f>
              <c:numCache>
                <c:formatCode>General</c:formatCode>
                <c:ptCount val="8"/>
                <c:pt idx="0">
                  <c:v>6.9</c:v>
                </c:pt>
                <c:pt idx="1">
                  <c:v>22.3</c:v>
                </c:pt>
                <c:pt idx="2">
                  <c:v>57.4</c:v>
                </c:pt>
                <c:pt idx="3">
                  <c:v>39.799999999999997</c:v>
                </c:pt>
                <c:pt idx="4">
                  <c:v>36.799999999999997</c:v>
                </c:pt>
                <c:pt idx="5">
                  <c:v>27.4</c:v>
                </c:pt>
                <c:pt idx="6">
                  <c:v>36</c:v>
                </c:pt>
                <c:pt idx="7">
                  <c:v>17.899999999999999</c:v>
                </c:pt>
              </c:numCache>
            </c:numRef>
          </c:val>
        </c:ser>
        <c:ser>
          <c:idx val="3"/>
          <c:order val="3"/>
          <c:tx>
            <c:strRef>
              <c:f>Sheet3!$B$19</c:f>
              <c:strCache>
                <c:ptCount val="1"/>
                <c:pt idx="0">
                  <c:v>Strongly agree or agree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Sheet3!$C$15:$J$15</c:f>
              <c:strCache>
                <c:ptCount val="8"/>
                <c:pt idx="0">
                  <c:v>Adequate bandwidth</c:v>
                </c:pt>
                <c:pt idx="1">
                  <c:v>Adequate data storage</c:v>
                </c:pt>
                <c:pt idx="2">
                  <c:v>Most of my data are stored in a cloud</c:v>
                </c:pt>
                <c:pt idx="3">
                  <c:v>IT is proactive in responding to my needs</c:v>
                </c:pt>
                <c:pt idx="4">
                  <c:v>Wait time for consultation is too long</c:v>
                </c:pt>
                <c:pt idx="5">
                  <c:v>Communication with IT is adequate and appropriate</c:v>
                </c:pt>
                <c:pt idx="6">
                  <c:v>IT plays an integral part in providing computing services</c:v>
                </c:pt>
                <c:pt idx="7">
                  <c:v>Generally satisfied with research computing</c:v>
                </c:pt>
              </c:strCache>
            </c:strRef>
          </c:cat>
          <c:val>
            <c:numRef>
              <c:f>Sheet3!$C$19:$J$19</c:f>
              <c:numCache>
                <c:formatCode>General</c:formatCode>
                <c:ptCount val="8"/>
                <c:pt idx="0">
                  <c:v>76.2</c:v>
                </c:pt>
                <c:pt idx="1">
                  <c:v>51.6</c:v>
                </c:pt>
                <c:pt idx="2">
                  <c:v>27.2</c:v>
                </c:pt>
                <c:pt idx="3">
                  <c:v>21.1</c:v>
                </c:pt>
                <c:pt idx="4">
                  <c:v>17.2</c:v>
                </c:pt>
                <c:pt idx="5">
                  <c:v>35.299999999999997</c:v>
                </c:pt>
                <c:pt idx="6">
                  <c:v>36</c:v>
                </c:pt>
                <c:pt idx="7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14730672"/>
        <c:axId val="414729104"/>
      </c:barChart>
      <c:catAx>
        <c:axId val="414730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14729104"/>
        <c:crosses val="autoZero"/>
        <c:auto val="1"/>
        <c:lblAlgn val="l"/>
        <c:lblOffset val="100"/>
        <c:noMultiLvlLbl val="0"/>
      </c:catAx>
      <c:valAx>
        <c:axId val="414729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1473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B8D528-BFC6-4A16-BD8C-1A467040D86E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4D24337B-1DF0-4DE4-815F-E997095582CE}">
      <dgm:prSet phldrT="[Text]" custT="1"/>
      <dgm:spPr/>
      <dgm:t>
        <a:bodyPr/>
        <a:lstStyle/>
        <a:p>
          <a:r>
            <a:rPr lang="en-US" sz="1600" b="1" dirty="0" smtClean="0"/>
            <a:t>1. </a:t>
          </a:r>
        </a:p>
        <a:p>
          <a:r>
            <a:rPr lang="en-US" sz="1600" b="1" dirty="0" err="1" smtClean="0"/>
            <a:t>Ennakko-tehtävä</a:t>
          </a:r>
          <a:endParaRPr lang="en-US" sz="1600" b="1" dirty="0" smtClean="0"/>
        </a:p>
        <a:p>
          <a:r>
            <a:rPr lang="en-US" sz="1600" dirty="0" err="1" smtClean="0"/>
            <a:t>Analysointi</a:t>
          </a:r>
          <a:endParaRPr lang="en-US" sz="1600" dirty="0" smtClean="0"/>
        </a:p>
        <a:p>
          <a:r>
            <a:rPr lang="en-US" sz="1600" dirty="0" err="1" smtClean="0"/>
            <a:t>Suunnittelu</a:t>
          </a:r>
          <a:endParaRPr lang="en-US" sz="1600" dirty="0"/>
        </a:p>
      </dgm:t>
    </dgm:pt>
    <dgm:pt modelId="{1BEB5719-7525-418C-85E2-0FD2998391CA}" type="parTrans" cxnId="{89537336-1B6F-4F9B-9F12-F3B927CBEF39}">
      <dgm:prSet/>
      <dgm:spPr/>
      <dgm:t>
        <a:bodyPr/>
        <a:lstStyle/>
        <a:p>
          <a:endParaRPr lang="en-US" sz="1800"/>
        </a:p>
      </dgm:t>
    </dgm:pt>
    <dgm:pt modelId="{A59C8197-9340-401D-B2F0-9B89C00591E6}" type="sibTrans" cxnId="{89537336-1B6F-4F9B-9F12-F3B927CBEF39}">
      <dgm:prSet/>
      <dgm:spPr/>
      <dgm:t>
        <a:bodyPr/>
        <a:lstStyle/>
        <a:p>
          <a:endParaRPr lang="en-US" sz="1800"/>
        </a:p>
      </dgm:t>
    </dgm:pt>
    <dgm:pt modelId="{AF39CDB0-EEE4-43AB-82BE-A758B4BA32D8}">
      <dgm:prSet phldrT="[Text]" custT="1"/>
      <dgm:spPr/>
      <dgm:t>
        <a:bodyPr/>
        <a:lstStyle/>
        <a:p>
          <a:r>
            <a:rPr lang="en-US" sz="1600" dirty="0" smtClean="0"/>
            <a:t>2. </a:t>
          </a:r>
        </a:p>
        <a:p>
          <a:r>
            <a:rPr lang="en-US" sz="1600" b="1" dirty="0" err="1" smtClean="0"/>
            <a:t>Neuvottelut</a:t>
          </a:r>
          <a:r>
            <a:rPr lang="en-US" sz="1600" b="1" dirty="0" smtClean="0"/>
            <a:t> (1-3 </a:t>
          </a:r>
          <a:r>
            <a:rPr lang="en-US" sz="1600" b="1" dirty="0" err="1" smtClean="0"/>
            <a:t>kpl</a:t>
          </a:r>
          <a:r>
            <a:rPr lang="en-US" sz="1600" b="1" dirty="0" smtClean="0"/>
            <a:t>)</a:t>
          </a:r>
        </a:p>
        <a:p>
          <a:r>
            <a:rPr lang="en-US" sz="1600" dirty="0" err="1" smtClean="0"/>
            <a:t>Aloitus</a:t>
          </a:r>
          <a:r>
            <a:rPr lang="en-US" sz="1600" dirty="0" smtClean="0"/>
            <a:t>, </a:t>
          </a:r>
          <a:r>
            <a:rPr lang="en-US" sz="1600" dirty="0" err="1" smtClean="0"/>
            <a:t>Asiakas</a:t>
          </a:r>
          <a:r>
            <a:rPr lang="en-US" sz="1600" dirty="0" smtClean="0"/>
            <a:t>- </a:t>
          </a:r>
          <a:r>
            <a:rPr lang="en-US" sz="1600" dirty="0" err="1" smtClean="0"/>
            <a:t>ja</a:t>
          </a:r>
          <a:r>
            <a:rPr lang="en-US" sz="1600" dirty="0" smtClean="0"/>
            <a:t> </a:t>
          </a:r>
        </a:p>
        <a:p>
          <a:r>
            <a:rPr lang="en-US" sz="1600" dirty="0" err="1" smtClean="0"/>
            <a:t>Työasemapalvelut</a:t>
          </a:r>
          <a:endParaRPr lang="en-US" sz="1600" dirty="0" smtClean="0"/>
        </a:p>
        <a:p>
          <a:r>
            <a:rPr lang="en-US" sz="1600" dirty="0" err="1" smtClean="0"/>
            <a:t>Tietoliikenne</a:t>
          </a:r>
          <a:r>
            <a:rPr lang="en-US" sz="1600" dirty="0" smtClean="0"/>
            <a:t> &amp; </a:t>
          </a:r>
          <a:r>
            <a:rPr lang="en-US" sz="1600" dirty="0" err="1" smtClean="0"/>
            <a:t>Palvelimet</a:t>
          </a:r>
          <a:endParaRPr lang="en-US" sz="1600" dirty="0" smtClean="0"/>
        </a:p>
        <a:p>
          <a:r>
            <a:rPr lang="en-US" sz="1600" dirty="0" err="1" smtClean="0"/>
            <a:t>Sovellukset</a:t>
          </a:r>
          <a:r>
            <a:rPr lang="en-US" sz="1600" dirty="0" smtClean="0"/>
            <a:t>  &amp; </a:t>
          </a:r>
          <a:r>
            <a:rPr lang="en-US" sz="1600" dirty="0" err="1" smtClean="0"/>
            <a:t>Lisenssit</a:t>
          </a:r>
          <a:endParaRPr lang="en-US" sz="1600" dirty="0" smtClean="0"/>
        </a:p>
        <a:p>
          <a:r>
            <a:rPr lang="en-US" sz="1600" dirty="0" err="1" smtClean="0"/>
            <a:t>Muut</a:t>
          </a:r>
          <a:r>
            <a:rPr lang="en-US" sz="1600" dirty="0" smtClean="0"/>
            <a:t> </a:t>
          </a:r>
          <a:r>
            <a:rPr lang="en-US" sz="1600" dirty="0" err="1" smtClean="0"/>
            <a:t>asiat</a:t>
          </a:r>
          <a:endParaRPr lang="en-US" sz="1600" dirty="0" smtClean="0"/>
        </a:p>
      </dgm:t>
    </dgm:pt>
    <dgm:pt modelId="{A79E14CE-F609-4613-9C5A-6E8F9568586E}" type="parTrans" cxnId="{9782C8A0-D423-40A8-9EB4-8D579D1EE00C}">
      <dgm:prSet/>
      <dgm:spPr/>
      <dgm:t>
        <a:bodyPr/>
        <a:lstStyle/>
        <a:p>
          <a:endParaRPr lang="en-US" sz="1800"/>
        </a:p>
      </dgm:t>
    </dgm:pt>
    <dgm:pt modelId="{6EF062B4-F5D0-4202-83FF-C2850365E7D3}" type="sibTrans" cxnId="{9782C8A0-D423-40A8-9EB4-8D579D1EE00C}">
      <dgm:prSet/>
      <dgm:spPr/>
      <dgm:t>
        <a:bodyPr/>
        <a:lstStyle/>
        <a:p>
          <a:endParaRPr lang="en-US" sz="1800"/>
        </a:p>
      </dgm:t>
    </dgm:pt>
    <dgm:pt modelId="{94C3CA8A-B160-4604-BCF5-874D0DE9AF2E}">
      <dgm:prSet phldrT="[Text]" custT="1"/>
      <dgm:spPr/>
      <dgm:t>
        <a:bodyPr/>
        <a:lstStyle/>
        <a:p>
          <a:r>
            <a:rPr lang="en-US" sz="1600" dirty="0" smtClean="0"/>
            <a:t>3. </a:t>
          </a:r>
        </a:p>
        <a:p>
          <a:r>
            <a:rPr lang="en-US" sz="1600" b="1" dirty="0" smtClean="0"/>
            <a:t>IT-</a:t>
          </a:r>
          <a:r>
            <a:rPr lang="en-US" sz="1600" b="1" dirty="0" err="1" smtClean="0"/>
            <a:t>yhteistyömalli</a:t>
          </a:r>
          <a:r>
            <a:rPr lang="en-US" sz="1600" b="1" dirty="0" smtClean="0"/>
            <a:t> </a:t>
          </a:r>
        </a:p>
        <a:p>
          <a:r>
            <a:rPr lang="en-US" sz="1600" dirty="0" err="1" smtClean="0"/>
            <a:t>Mallin</a:t>
          </a:r>
          <a:r>
            <a:rPr lang="en-US" sz="1600" dirty="0" smtClean="0"/>
            <a:t> </a:t>
          </a:r>
          <a:r>
            <a:rPr lang="en-US" sz="1600" dirty="0" err="1" smtClean="0"/>
            <a:t>valmistelu</a:t>
          </a:r>
          <a:r>
            <a:rPr lang="en-US" sz="1600" dirty="0" smtClean="0"/>
            <a:t> </a:t>
          </a:r>
        </a:p>
        <a:p>
          <a:r>
            <a:rPr lang="en-US" sz="1600" dirty="0" err="1" smtClean="0"/>
            <a:t>Mallin</a:t>
          </a:r>
          <a:r>
            <a:rPr lang="en-US" sz="1600" dirty="0" smtClean="0"/>
            <a:t> </a:t>
          </a:r>
          <a:r>
            <a:rPr lang="en-US" sz="1600" dirty="0" err="1" smtClean="0"/>
            <a:t>hyväksyntä</a:t>
          </a:r>
          <a:endParaRPr lang="en-US" sz="1600" dirty="0"/>
        </a:p>
      </dgm:t>
    </dgm:pt>
    <dgm:pt modelId="{785FDDD4-88C1-4D0B-9712-57E2AA6BDD8A}" type="parTrans" cxnId="{6F241EEF-7AF8-4BDF-8BAC-7124A5DF3924}">
      <dgm:prSet/>
      <dgm:spPr/>
      <dgm:t>
        <a:bodyPr/>
        <a:lstStyle/>
        <a:p>
          <a:endParaRPr lang="en-US" sz="1800"/>
        </a:p>
      </dgm:t>
    </dgm:pt>
    <dgm:pt modelId="{BD8C246C-7B79-4F8F-9119-C021EB10A799}" type="sibTrans" cxnId="{6F241EEF-7AF8-4BDF-8BAC-7124A5DF3924}">
      <dgm:prSet/>
      <dgm:spPr/>
      <dgm:t>
        <a:bodyPr/>
        <a:lstStyle/>
        <a:p>
          <a:endParaRPr lang="en-US" sz="1800"/>
        </a:p>
      </dgm:t>
    </dgm:pt>
    <dgm:pt modelId="{C56268DA-EB18-4DCF-91F7-CEDF65B9E5A6}">
      <dgm:prSet phldrT="[Text]" custT="1"/>
      <dgm:spPr/>
      <dgm:t>
        <a:bodyPr/>
        <a:lstStyle/>
        <a:p>
          <a:r>
            <a:rPr lang="en-US" sz="1600" dirty="0" err="1" smtClean="0"/>
            <a:t>Laitosjohtaja-tapaamiset</a:t>
          </a:r>
          <a:endParaRPr lang="en-US" sz="1600" dirty="0"/>
        </a:p>
      </dgm:t>
    </dgm:pt>
    <dgm:pt modelId="{C0B6957D-8993-42FF-9853-A0471B3B16F8}" type="parTrans" cxnId="{9BC20DBC-8794-4FFF-BDD6-67C08BAC4761}">
      <dgm:prSet/>
      <dgm:spPr/>
      <dgm:t>
        <a:bodyPr/>
        <a:lstStyle/>
        <a:p>
          <a:endParaRPr lang="en-US"/>
        </a:p>
      </dgm:t>
    </dgm:pt>
    <dgm:pt modelId="{7A729967-8115-43B3-969F-65BEDC291ED7}" type="sibTrans" cxnId="{9BC20DBC-8794-4FFF-BDD6-67C08BAC4761}">
      <dgm:prSet/>
      <dgm:spPr/>
      <dgm:t>
        <a:bodyPr/>
        <a:lstStyle/>
        <a:p>
          <a:endParaRPr lang="en-US"/>
        </a:p>
      </dgm:t>
    </dgm:pt>
    <dgm:pt modelId="{2E15DBB2-A9F6-4CCC-A53D-69B3F0F8CEB0}" type="pres">
      <dgm:prSet presAssocID="{36B8D528-BFC6-4A16-BD8C-1A467040D86E}" presName="CompostProcess" presStyleCnt="0">
        <dgm:presLayoutVars>
          <dgm:dir/>
          <dgm:resizeHandles val="exact"/>
        </dgm:presLayoutVars>
      </dgm:prSet>
      <dgm:spPr/>
    </dgm:pt>
    <dgm:pt modelId="{2FA75FAC-34A3-49AA-8B0E-13DF791759A9}" type="pres">
      <dgm:prSet presAssocID="{36B8D528-BFC6-4A16-BD8C-1A467040D86E}" presName="arrow" presStyleLbl="bgShp" presStyleIdx="0" presStyleCnt="1" custLinFactNeighborX="1007" custLinFactNeighborY="973"/>
      <dgm:spPr/>
    </dgm:pt>
    <dgm:pt modelId="{0FAF86A1-0D60-4FAA-A97B-13D3F7F48722}" type="pres">
      <dgm:prSet presAssocID="{36B8D528-BFC6-4A16-BD8C-1A467040D86E}" presName="linearProcess" presStyleCnt="0"/>
      <dgm:spPr/>
    </dgm:pt>
    <dgm:pt modelId="{A6F718C8-C54A-496A-829B-FB99611A75B6}" type="pres">
      <dgm:prSet presAssocID="{C56268DA-EB18-4DCF-91F7-CEDF65B9E5A6}" presName="textNode" presStyleLbl="node1" presStyleIdx="0" presStyleCnt="4" custScaleX="70167" custScaleY="1046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E9F1E3-9E93-4746-BFBF-11891CF3E0EF}" type="pres">
      <dgm:prSet presAssocID="{7A729967-8115-43B3-969F-65BEDC291ED7}" presName="sibTrans" presStyleCnt="0"/>
      <dgm:spPr/>
    </dgm:pt>
    <dgm:pt modelId="{717B7599-41BF-483C-B2E5-7F0D33368784}" type="pres">
      <dgm:prSet presAssocID="{4D24337B-1DF0-4DE4-815F-E997095582CE}" presName="textNode" presStyleLbl="node1" presStyleIdx="1" presStyleCnt="4" custScaleX="65876" custScaleY="106427" custLinFactNeighborX="36841" custLinFactNeighborY="888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FFF1E6BD-D5BA-41D9-826E-C6382956C2ED}" type="pres">
      <dgm:prSet presAssocID="{A59C8197-9340-401D-B2F0-9B89C00591E6}" presName="sibTrans" presStyleCnt="0"/>
      <dgm:spPr/>
    </dgm:pt>
    <dgm:pt modelId="{A6826FD2-297E-464D-A978-AD0142137312}" type="pres">
      <dgm:prSet presAssocID="{AF39CDB0-EEE4-43AB-82BE-A758B4BA32D8}" presName="textNode" presStyleLbl="node1" presStyleIdx="2" presStyleCnt="4" custScaleX="124442" custScaleY="110297" custLinFactNeighborY="-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D9858-6EF6-4D4F-8E10-3C09D8D7620B}" type="pres">
      <dgm:prSet presAssocID="{6EF062B4-F5D0-4202-83FF-C2850365E7D3}" presName="sibTrans" presStyleCnt="0"/>
      <dgm:spPr/>
    </dgm:pt>
    <dgm:pt modelId="{1EC9517E-37C7-49C5-AD60-E725664CAB9A}" type="pres">
      <dgm:prSet presAssocID="{94C3CA8A-B160-4604-BCF5-874D0DE9AF2E}" presName="textNode" presStyleLbl="node1" presStyleIdx="3" presStyleCnt="4" custScaleX="77564" custScaleY="110297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89537336-1B6F-4F9B-9F12-F3B927CBEF39}" srcId="{36B8D528-BFC6-4A16-BD8C-1A467040D86E}" destId="{4D24337B-1DF0-4DE4-815F-E997095582CE}" srcOrd="1" destOrd="0" parTransId="{1BEB5719-7525-418C-85E2-0FD2998391CA}" sibTransId="{A59C8197-9340-401D-B2F0-9B89C00591E6}"/>
    <dgm:cxn modelId="{2F843CF0-F5BA-4B69-8CE6-660110D336BF}" type="presOf" srcId="{4D24337B-1DF0-4DE4-815F-E997095582CE}" destId="{717B7599-41BF-483C-B2E5-7F0D33368784}" srcOrd="0" destOrd="0" presId="urn:microsoft.com/office/officeart/2005/8/layout/hProcess9"/>
    <dgm:cxn modelId="{92D45578-724B-490E-8353-3C596EF2A70B}" type="presOf" srcId="{C56268DA-EB18-4DCF-91F7-CEDF65B9E5A6}" destId="{A6F718C8-C54A-496A-829B-FB99611A75B6}" srcOrd="0" destOrd="0" presId="urn:microsoft.com/office/officeart/2005/8/layout/hProcess9"/>
    <dgm:cxn modelId="{9782C8A0-D423-40A8-9EB4-8D579D1EE00C}" srcId="{36B8D528-BFC6-4A16-BD8C-1A467040D86E}" destId="{AF39CDB0-EEE4-43AB-82BE-A758B4BA32D8}" srcOrd="2" destOrd="0" parTransId="{A79E14CE-F609-4613-9C5A-6E8F9568586E}" sibTransId="{6EF062B4-F5D0-4202-83FF-C2850365E7D3}"/>
    <dgm:cxn modelId="{FB341D4A-6650-4B15-B546-DA6FCA06008F}" type="presOf" srcId="{36B8D528-BFC6-4A16-BD8C-1A467040D86E}" destId="{2E15DBB2-A9F6-4CCC-A53D-69B3F0F8CEB0}" srcOrd="0" destOrd="0" presId="urn:microsoft.com/office/officeart/2005/8/layout/hProcess9"/>
    <dgm:cxn modelId="{B86FD33C-0758-4C1D-9574-90A28599AEF5}" type="presOf" srcId="{94C3CA8A-B160-4604-BCF5-874D0DE9AF2E}" destId="{1EC9517E-37C7-49C5-AD60-E725664CAB9A}" srcOrd="0" destOrd="0" presId="urn:microsoft.com/office/officeart/2005/8/layout/hProcess9"/>
    <dgm:cxn modelId="{6F241EEF-7AF8-4BDF-8BAC-7124A5DF3924}" srcId="{36B8D528-BFC6-4A16-BD8C-1A467040D86E}" destId="{94C3CA8A-B160-4604-BCF5-874D0DE9AF2E}" srcOrd="3" destOrd="0" parTransId="{785FDDD4-88C1-4D0B-9712-57E2AA6BDD8A}" sibTransId="{BD8C246C-7B79-4F8F-9119-C021EB10A799}"/>
    <dgm:cxn modelId="{4497D4BB-5951-4D24-8724-E327BCF6ED04}" type="presOf" srcId="{AF39CDB0-EEE4-43AB-82BE-A758B4BA32D8}" destId="{A6826FD2-297E-464D-A978-AD0142137312}" srcOrd="0" destOrd="0" presId="urn:microsoft.com/office/officeart/2005/8/layout/hProcess9"/>
    <dgm:cxn modelId="{9BC20DBC-8794-4FFF-BDD6-67C08BAC4761}" srcId="{36B8D528-BFC6-4A16-BD8C-1A467040D86E}" destId="{C56268DA-EB18-4DCF-91F7-CEDF65B9E5A6}" srcOrd="0" destOrd="0" parTransId="{C0B6957D-8993-42FF-9853-A0471B3B16F8}" sibTransId="{7A729967-8115-43B3-969F-65BEDC291ED7}"/>
    <dgm:cxn modelId="{56916208-B0B9-4A64-8F44-2666D5AE074A}" type="presParOf" srcId="{2E15DBB2-A9F6-4CCC-A53D-69B3F0F8CEB0}" destId="{2FA75FAC-34A3-49AA-8B0E-13DF791759A9}" srcOrd="0" destOrd="0" presId="urn:microsoft.com/office/officeart/2005/8/layout/hProcess9"/>
    <dgm:cxn modelId="{BAE769DB-9760-431B-B9EB-F41F096B0C27}" type="presParOf" srcId="{2E15DBB2-A9F6-4CCC-A53D-69B3F0F8CEB0}" destId="{0FAF86A1-0D60-4FAA-A97B-13D3F7F48722}" srcOrd="1" destOrd="0" presId="urn:microsoft.com/office/officeart/2005/8/layout/hProcess9"/>
    <dgm:cxn modelId="{BFD7F29F-A02B-432B-BC01-CCC9B0C96C26}" type="presParOf" srcId="{0FAF86A1-0D60-4FAA-A97B-13D3F7F48722}" destId="{A6F718C8-C54A-496A-829B-FB99611A75B6}" srcOrd="0" destOrd="0" presId="urn:microsoft.com/office/officeart/2005/8/layout/hProcess9"/>
    <dgm:cxn modelId="{3F8216A4-611A-44F2-B529-F6AF9A91B62C}" type="presParOf" srcId="{0FAF86A1-0D60-4FAA-A97B-13D3F7F48722}" destId="{ECE9F1E3-9E93-4746-BFBF-11891CF3E0EF}" srcOrd="1" destOrd="0" presId="urn:microsoft.com/office/officeart/2005/8/layout/hProcess9"/>
    <dgm:cxn modelId="{79EFAB9D-DAE2-460E-B122-5718A81DCD51}" type="presParOf" srcId="{0FAF86A1-0D60-4FAA-A97B-13D3F7F48722}" destId="{717B7599-41BF-483C-B2E5-7F0D33368784}" srcOrd="2" destOrd="0" presId="urn:microsoft.com/office/officeart/2005/8/layout/hProcess9"/>
    <dgm:cxn modelId="{9E605D37-3915-494C-A045-E6B14720CA01}" type="presParOf" srcId="{0FAF86A1-0D60-4FAA-A97B-13D3F7F48722}" destId="{FFF1E6BD-D5BA-41D9-826E-C6382956C2ED}" srcOrd="3" destOrd="0" presId="urn:microsoft.com/office/officeart/2005/8/layout/hProcess9"/>
    <dgm:cxn modelId="{3351AB47-94DA-4C24-8FED-BEFDE2849EE4}" type="presParOf" srcId="{0FAF86A1-0D60-4FAA-A97B-13D3F7F48722}" destId="{A6826FD2-297E-464D-A978-AD0142137312}" srcOrd="4" destOrd="0" presId="urn:microsoft.com/office/officeart/2005/8/layout/hProcess9"/>
    <dgm:cxn modelId="{8D1B258B-8F13-4622-96F4-2A9D920C6D65}" type="presParOf" srcId="{0FAF86A1-0D60-4FAA-A97B-13D3F7F48722}" destId="{B4DD9858-6EF6-4D4F-8E10-3C09D8D7620B}" srcOrd="5" destOrd="0" presId="urn:microsoft.com/office/officeart/2005/8/layout/hProcess9"/>
    <dgm:cxn modelId="{A0F90C15-5C0B-4420-8778-98E77438017E}" type="presParOf" srcId="{0FAF86A1-0D60-4FAA-A97B-13D3F7F48722}" destId="{1EC9517E-37C7-49C5-AD60-E725664CAB9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F72CE-26E5-4234-BF61-AA30A587C18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D651C5-3AC9-49F8-8E6B-7709A07F4490}">
      <dgm:prSet phldrT="[Text]" custT="1"/>
      <dgm:spPr/>
      <dgm:t>
        <a:bodyPr/>
        <a:lstStyle/>
        <a:p>
          <a:r>
            <a:rPr lang="fi-FI" sz="1200" dirty="0" smtClean="0">
              <a:solidFill>
                <a:schemeClr val="tx1"/>
              </a:solidFill>
            </a:rPr>
            <a:t>2012 Selvitys</a:t>
          </a:r>
          <a:endParaRPr lang="en-US" sz="1200" dirty="0">
            <a:solidFill>
              <a:schemeClr val="tx1"/>
            </a:solidFill>
          </a:endParaRPr>
        </a:p>
      </dgm:t>
    </dgm:pt>
    <dgm:pt modelId="{4196864D-1C47-40CC-8CA0-93D6111B4032}" type="parTrans" cxnId="{4BC1FD8F-29D7-4B8B-ABE0-32EBC9BD1158}">
      <dgm:prSet/>
      <dgm:spPr/>
      <dgm:t>
        <a:bodyPr/>
        <a:lstStyle/>
        <a:p>
          <a:endParaRPr lang="en-US" sz="1200"/>
        </a:p>
      </dgm:t>
    </dgm:pt>
    <dgm:pt modelId="{3AAFC265-6835-4149-90A1-0BDB56ACAD98}" type="sibTrans" cxnId="{4BC1FD8F-29D7-4B8B-ABE0-32EBC9BD1158}">
      <dgm:prSet/>
      <dgm:spPr/>
      <dgm:t>
        <a:bodyPr/>
        <a:lstStyle/>
        <a:p>
          <a:endParaRPr lang="en-US" sz="1200"/>
        </a:p>
      </dgm:t>
    </dgm:pt>
    <dgm:pt modelId="{B8E6DA4F-2C6D-48EE-AEFE-A4F0D84255FE}">
      <dgm:prSet phldrT="[Text]" custT="1"/>
      <dgm:spPr/>
      <dgm:t>
        <a:bodyPr/>
        <a:lstStyle/>
        <a:p>
          <a:r>
            <a:rPr lang="fi-FI" sz="1200" dirty="0" smtClean="0">
              <a:solidFill>
                <a:schemeClr val="tx1"/>
              </a:solidFill>
            </a:rPr>
            <a:t>2013 Vaatimusmäärittelyt</a:t>
          </a:r>
          <a:endParaRPr lang="en-US" sz="1200" dirty="0">
            <a:solidFill>
              <a:schemeClr val="tx1"/>
            </a:solidFill>
          </a:endParaRPr>
        </a:p>
      </dgm:t>
    </dgm:pt>
    <dgm:pt modelId="{B426D719-3D74-451F-98D3-C27A15CA36CA}" type="parTrans" cxnId="{EBF4B7D0-511A-4255-8D52-7AC5B38D0F5C}">
      <dgm:prSet/>
      <dgm:spPr/>
      <dgm:t>
        <a:bodyPr/>
        <a:lstStyle/>
        <a:p>
          <a:endParaRPr lang="en-US" sz="1200"/>
        </a:p>
      </dgm:t>
    </dgm:pt>
    <dgm:pt modelId="{4453A913-760C-47DE-A261-51AD3037750B}" type="sibTrans" cxnId="{EBF4B7D0-511A-4255-8D52-7AC5B38D0F5C}">
      <dgm:prSet/>
      <dgm:spPr/>
      <dgm:t>
        <a:bodyPr/>
        <a:lstStyle/>
        <a:p>
          <a:endParaRPr lang="en-US" sz="1200"/>
        </a:p>
      </dgm:t>
    </dgm:pt>
    <dgm:pt modelId="{CDEED723-7C5D-4CDA-8A86-D75C3B813C34}">
      <dgm:prSet phldrT="[Text]" custT="1"/>
      <dgm:spPr/>
      <dgm:t>
        <a:bodyPr/>
        <a:lstStyle/>
        <a:p>
          <a:r>
            <a:rPr lang="fi-FI" sz="1200" dirty="0" smtClean="0">
              <a:solidFill>
                <a:schemeClr val="tx1"/>
              </a:solidFill>
            </a:rPr>
            <a:t>2014 Hankinta</a:t>
          </a:r>
          <a:endParaRPr lang="en-US" sz="1200" dirty="0">
            <a:solidFill>
              <a:schemeClr val="tx1"/>
            </a:solidFill>
          </a:endParaRPr>
        </a:p>
      </dgm:t>
    </dgm:pt>
    <dgm:pt modelId="{1C3FD9EB-3304-4B85-8600-1575EAE41867}" type="parTrans" cxnId="{D50241D9-7D68-462D-9A46-10D3577AB565}">
      <dgm:prSet/>
      <dgm:spPr/>
      <dgm:t>
        <a:bodyPr/>
        <a:lstStyle/>
        <a:p>
          <a:endParaRPr lang="en-US" sz="1200"/>
        </a:p>
      </dgm:t>
    </dgm:pt>
    <dgm:pt modelId="{75F9F334-ABFE-4880-8320-AEF3FE05D5FB}" type="sibTrans" cxnId="{D50241D9-7D68-462D-9A46-10D3577AB565}">
      <dgm:prSet/>
      <dgm:spPr/>
      <dgm:t>
        <a:bodyPr/>
        <a:lstStyle/>
        <a:p>
          <a:endParaRPr lang="en-US" sz="1200"/>
        </a:p>
      </dgm:t>
    </dgm:pt>
    <dgm:pt modelId="{964E50F5-C058-4160-8676-E78E97AF40A3}">
      <dgm:prSet phldrT="[Text]" custT="1"/>
      <dgm:spPr/>
      <dgm:t>
        <a:bodyPr/>
        <a:lstStyle/>
        <a:p>
          <a:r>
            <a:rPr lang="fi-FI" sz="1200" dirty="0" smtClean="0">
              <a:solidFill>
                <a:schemeClr val="tx1"/>
              </a:solidFill>
            </a:rPr>
            <a:t>2015 Käyttöönotto</a:t>
          </a:r>
          <a:endParaRPr lang="en-US" sz="1200" dirty="0">
            <a:solidFill>
              <a:schemeClr val="tx1"/>
            </a:solidFill>
          </a:endParaRPr>
        </a:p>
      </dgm:t>
    </dgm:pt>
    <dgm:pt modelId="{3146BF04-61B0-4C20-A8AF-D8435F86B51E}" type="parTrans" cxnId="{66DEC95B-715C-4C11-A396-545E0A34D08E}">
      <dgm:prSet/>
      <dgm:spPr/>
      <dgm:t>
        <a:bodyPr/>
        <a:lstStyle/>
        <a:p>
          <a:endParaRPr lang="en-US" sz="1200"/>
        </a:p>
      </dgm:t>
    </dgm:pt>
    <dgm:pt modelId="{0A7A11B3-514C-4E03-BF65-ED622248B3D3}" type="sibTrans" cxnId="{66DEC95B-715C-4C11-A396-545E0A34D08E}">
      <dgm:prSet/>
      <dgm:spPr/>
      <dgm:t>
        <a:bodyPr/>
        <a:lstStyle/>
        <a:p>
          <a:endParaRPr lang="en-US" sz="1200"/>
        </a:p>
      </dgm:t>
    </dgm:pt>
    <dgm:pt modelId="{27A95A3D-D820-406C-956C-769A4C334EB2}">
      <dgm:prSet phldrT="[Text]" custT="1"/>
      <dgm:spPr/>
      <dgm:t>
        <a:bodyPr/>
        <a:lstStyle/>
        <a:p>
          <a:r>
            <a:rPr lang="fi-FI" sz="1200" dirty="0" smtClean="0">
              <a:solidFill>
                <a:schemeClr val="tx1"/>
              </a:solidFill>
            </a:rPr>
            <a:t>2016 Yliopiston-laajuinen käyttö</a:t>
          </a:r>
          <a:endParaRPr lang="en-US" sz="1200" dirty="0">
            <a:solidFill>
              <a:schemeClr val="tx1"/>
            </a:solidFill>
          </a:endParaRPr>
        </a:p>
      </dgm:t>
    </dgm:pt>
    <dgm:pt modelId="{069E526D-15B4-4F87-B6EF-8FD4280C87FB}" type="parTrans" cxnId="{E17FE7AF-A042-4784-9458-B809FB7A3378}">
      <dgm:prSet/>
      <dgm:spPr/>
      <dgm:t>
        <a:bodyPr/>
        <a:lstStyle/>
        <a:p>
          <a:endParaRPr lang="en-US" sz="1200"/>
        </a:p>
      </dgm:t>
    </dgm:pt>
    <dgm:pt modelId="{2E093794-ADE1-4921-B022-83D7DEE1B140}" type="sibTrans" cxnId="{E17FE7AF-A042-4784-9458-B809FB7A3378}">
      <dgm:prSet/>
      <dgm:spPr/>
      <dgm:t>
        <a:bodyPr/>
        <a:lstStyle/>
        <a:p>
          <a:endParaRPr lang="en-US" sz="1200"/>
        </a:p>
      </dgm:t>
    </dgm:pt>
    <dgm:pt modelId="{F38B51E6-589C-47CB-82FD-C6D0CD4EA705}">
      <dgm:prSet phldrT="[Text]" custT="1"/>
      <dgm:spPr/>
      <dgm:t>
        <a:bodyPr/>
        <a:lstStyle/>
        <a:p>
          <a:r>
            <a:rPr lang="fi-FI" sz="1200" dirty="0" smtClean="0">
              <a:solidFill>
                <a:schemeClr val="tx1"/>
              </a:solidFill>
            </a:rPr>
            <a:t>2017 Vaihe 2: tutkimusprojektit</a:t>
          </a:r>
          <a:endParaRPr lang="en-US" sz="1200" dirty="0">
            <a:solidFill>
              <a:schemeClr val="tx1"/>
            </a:solidFill>
          </a:endParaRPr>
        </a:p>
      </dgm:t>
    </dgm:pt>
    <dgm:pt modelId="{68C90E86-0023-4F8C-B4E3-7075C070572E}" type="parTrans" cxnId="{5DCFC08A-5CE2-4630-8212-7C6016A43260}">
      <dgm:prSet/>
      <dgm:spPr/>
      <dgm:t>
        <a:bodyPr/>
        <a:lstStyle/>
        <a:p>
          <a:endParaRPr lang="en-US" sz="1200"/>
        </a:p>
      </dgm:t>
    </dgm:pt>
    <dgm:pt modelId="{EA64AFA5-1F7B-4C85-9942-6D9D60097BCD}" type="sibTrans" cxnId="{5DCFC08A-5CE2-4630-8212-7C6016A43260}">
      <dgm:prSet/>
      <dgm:spPr/>
      <dgm:t>
        <a:bodyPr/>
        <a:lstStyle/>
        <a:p>
          <a:endParaRPr lang="en-US" sz="1200"/>
        </a:p>
      </dgm:t>
    </dgm:pt>
    <dgm:pt modelId="{11A7B820-B226-48B0-AD41-0CC92614F1C6}" type="pres">
      <dgm:prSet presAssocID="{2F8F72CE-26E5-4234-BF61-AA30A587C18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C6DC38-9ECD-4DA9-B724-FFDDBE627D1E}" type="pres">
      <dgm:prSet presAssocID="{18D651C5-3AC9-49F8-8E6B-7709A07F4490}" presName="parTxOnly" presStyleLbl="node1" presStyleIdx="0" presStyleCnt="6" custScaleX="734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896CD-06C6-4FA2-AAEC-3DCC71DE9278}" type="pres">
      <dgm:prSet presAssocID="{3AAFC265-6835-4149-90A1-0BDB56ACAD98}" presName="parTxOnlySpace" presStyleCnt="0"/>
      <dgm:spPr/>
    </dgm:pt>
    <dgm:pt modelId="{95CF1B7F-2EA5-4D8C-AE60-F870A8831F6C}" type="pres">
      <dgm:prSet presAssocID="{B8E6DA4F-2C6D-48EE-AEFE-A4F0D84255FE}" presName="parTxOnly" presStyleLbl="node1" presStyleIdx="1" presStyleCnt="6" custScaleX="1293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53B56-B7F9-4182-BDA0-41C784E45323}" type="pres">
      <dgm:prSet presAssocID="{4453A913-760C-47DE-A261-51AD3037750B}" presName="parTxOnlySpace" presStyleCnt="0"/>
      <dgm:spPr/>
    </dgm:pt>
    <dgm:pt modelId="{4FD0A159-E2E1-4178-9EA0-8515BD9ED41F}" type="pres">
      <dgm:prSet presAssocID="{CDEED723-7C5D-4CDA-8A86-D75C3B813C34}" presName="parTxOnly" presStyleLbl="node1" presStyleIdx="2" presStyleCnt="6" custScaleX="788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F5B831-3605-4382-AEC2-6E8051ACE93F}" type="pres">
      <dgm:prSet presAssocID="{75F9F334-ABFE-4880-8320-AEF3FE05D5FB}" presName="parTxOnlySpace" presStyleCnt="0"/>
      <dgm:spPr/>
    </dgm:pt>
    <dgm:pt modelId="{7C1A504A-F995-4EA1-867E-FBF6BE571367}" type="pres">
      <dgm:prSet presAssocID="{964E50F5-C058-4160-8676-E78E97AF40A3}" presName="parTxOnly" presStyleLbl="node1" presStyleIdx="3" presStyleCnt="6" custScaleX="923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2DBA66-34F4-400D-BE77-415010FC5983}" type="pres">
      <dgm:prSet presAssocID="{0A7A11B3-514C-4E03-BF65-ED622248B3D3}" presName="parTxOnlySpace" presStyleCnt="0"/>
      <dgm:spPr/>
    </dgm:pt>
    <dgm:pt modelId="{BA565C6A-4670-4B18-B83C-B3CD6C56C2B0}" type="pres">
      <dgm:prSet presAssocID="{27A95A3D-D820-406C-956C-769A4C334EB2}" presName="parTxOnly" presStyleLbl="node1" presStyleIdx="4" presStyleCnt="6" custScaleX="1117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5B4AD-7021-4E2B-8935-12A6772BAE7C}" type="pres">
      <dgm:prSet presAssocID="{2E093794-ADE1-4921-B022-83D7DEE1B140}" presName="parTxOnlySpace" presStyleCnt="0"/>
      <dgm:spPr/>
    </dgm:pt>
    <dgm:pt modelId="{968555D4-4754-450A-B020-A634CB96CE6F}" type="pres">
      <dgm:prSet presAssocID="{F38B51E6-589C-47CB-82FD-C6D0CD4EA705}" presName="parTxOnly" presStyleLbl="node1" presStyleIdx="5" presStyleCnt="6" custScaleX="124263" custLinFactNeighborX="70256" custLinFactNeighborY="-39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EB6330-14B0-411D-90CE-544328D9F622}" type="presOf" srcId="{27A95A3D-D820-406C-956C-769A4C334EB2}" destId="{BA565C6A-4670-4B18-B83C-B3CD6C56C2B0}" srcOrd="0" destOrd="0" presId="urn:microsoft.com/office/officeart/2005/8/layout/chevron1"/>
    <dgm:cxn modelId="{E0048065-A5A0-4A51-AA24-2E62E465D031}" type="presOf" srcId="{CDEED723-7C5D-4CDA-8A86-D75C3B813C34}" destId="{4FD0A159-E2E1-4178-9EA0-8515BD9ED41F}" srcOrd="0" destOrd="0" presId="urn:microsoft.com/office/officeart/2005/8/layout/chevron1"/>
    <dgm:cxn modelId="{441FC0F9-62A2-40A8-AE87-679A1D76D890}" type="presOf" srcId="{964E50F5-C058-4160-8676-E78E97AF40A3}" destId="{7C1A504A-F995-4EA1-867E-FBF6BE571367}" srcOrd="0" destOrd="0" presId="urn:microsoft.com/office/officeart/2005/8/layout/chevron1"/>
    <dgm:cxn modelId="{AB813EFF-CE91-4E74-A37F-64FA0A9DB309}" type="presOf" srcId="{18D651C5-3AC9-49F8-8E6B-7709A07F4490}" destId="{DCC6DC38-9ECD-4DA9-B724-FFDDBE627D1E}" srcOrd="0" destOrd="0" presId="urn:microsoft.com/office/officeart/2005/8/layout/chevron1"/>
    <dgm:cxn modelId="{F847AB75-4287-4680-BA8A-BB59E228FBFA}" type="presOf" srcId="{F38B51E6-589C-47CB-82FD-C6D0CD4EA705}" destId="{968555D4-4754-450A-B020-A634CB96CE6F}" srcOrd="0" destOrd="0" presId="urn:microsoft.com/office/officeart/2005/8/layout/chevron1"/>
    <dgm:cxn modelId="{5DCFC08A-5CE2-4630-8212-7C6016A43260}" srcId="{2F8F72CE-26E5-4234-BF61-AA30A587C18B}" destId="{F38B51E6-589C-47CB-82FD-C6D0CD4EA705}" srcOrd="5" destOrd="0" parTransId="{68C90E86-0023-4F8C-B4E3-7075C070572E}" sibTransId="{EA64AFA5-1F7B-4C85-9942-6D9D60097BCD}"/>
    <dgm:cxn modelId="{E17FE7AF-A042-4784-9458-B809FB7A3378}" srcId="{2F8F72CE-26E5-4234-BF61-AA30A587C18B}" destId="{27A95A3D-D820-406C-956C-769A4C334EB2}" srcOrd="4" destOrd="0" parTransId="{069E526D-15B4-4F87-B6EF-8FD4280C87FB}" sibTransId="{2E093794-ADE1-4921-B022-83D7DEE1B140}"/>
    <dgm:cxn modelId="{EBF4B7D0-511A-4255-8D52-7AC5B38D0F5C}" srcId="{2F8F72CE-26E5-4234-BF61-AA30A587C18B}" destId="{B8E6DA4F-2C6D-48EE-AEFE-A4F0D84255FE}" srcOrd="1" destOrd="0" parTransId="{B426D719-3D74-451F-98D3-C27A15CA36CA}" sibTransId="{4453A913-760C-47DE-A261-51AD3037750B}"/>
    <dgm:cxn modelId="{66DEC95B-715C-4C11-A396-545E0A34D08E}" srcId="{2F8F72CE-26E5-4234-BF61-AA30A587C18B}" destId="{964E50F5-C058-4160-8676-E78E97AF40A3}" srcOrd="3" destOrd="0" parTransId="{3146BF04-61B0-4C20-A8AF-D8435F86B51E}" sibTransId="{0A7A11B3-514C-4E03-BF65-ED622248B3D3}"/>
    <dgm:cxn modelId="{ED395911-4C7F-439B-B140-2064168BE0DE}" type="presOf" srcId="{2F8F72CE-26E5-4234-BF61-AA30A587C18B}" destId="{11A7B820-B226-48B0-AD41-0CC92614F1C6}" srcOrd="0" destOrd="0" presId="urn:microsoft.com/office/officeart/2005/8/layout/chevron1"/>
    <dgm:cxn modelId="{BA30574A-676E-42BF-91DB-4FAB82E2FF59}" type="presOf" srcId="{B8E6DA4F-2C6D-48EE-AEFE-A4F0D84255FE}" destId="{95CF1B7F-2EA5-4D8C-AE60-F870A8831F6C}" srcOrd="0" destOrd="0" presId="urn:microsoft.com/office/officeart/2005/8/layout/chevron1"/>
    <dgm:cxn modelId="{4BC1FD8F-29D7-4B8B-ABE0-32EBC9BD1158}" srcId="{2F8F72CE-26E5-4234-BF61-AA30A587C18B}" destId="{18D651C5-3AC9-49F8-8E6B-7709A07F4490}" srcOrd="0" destOrd="0" parTransId="{4196864D-1C47-40CC-8CA0-93D6111B4032}" sibTransId="{3AAFC265-6835-4149-90A1-0BDB56ACAD98}"/>
    <dgm:cxn modelId="{D50241D9-7D68-462D-9A46-10D3577AB565}" srcId="{2F8F72CE-26E5-4234-BF61-AA30A587C18B}" destId="{CDEED723-7C5D-4CDA-8A86-D75C3B813C34}" srcOrd="2" destOrd="0" parTransId="{1C3FD9EB-3304-4B85-8600-1575EAE41867}" sibTransId="{75F9F334-ABFE-4880-8320-AEF3FE05D5FB}"/>
    <dgm:cxn modelId="{7CEE9481-8518-4A6C-AF31-9B310E8C16F9}" type="presParOf" srcId="{11A7B820-B226-48B0-AD41-0CC92614F1C6}" destId="{DCC6DC38-9ECD-4DA9-B724-FFDDBE627D1E}" srcOrd="0" destOrd="0" presId="urn:microsoft.com/office/officeart/2005/8/layout/chevron1"/>
    <dgm:cxn modelId="{E143E86D-9BCD-45FD-B2BC-331F2DD7D780}" type="presParOf" srcId="{11A7B820-B226-48B0-AD41-0CC92614F1C6}" destId="{740896CD-06C6-4FA2-AAEC-3DCC71DE9278}" srcOrd="1" destOrd="0" presId="urn:microsoft.com/office/officeart/2005/8/layout/chevron1"/>
    <dgm:cxn modelId="{4AF17C33-9074-4E62-927E-CE08364B4DC0}" type="presParOf" srcId="{11A7B820-B226-48B0-AD41-0CC92614F1C6}" destId="{95CF1B7F-2EA5-4D8C-AE60-F870A8831F6C}" srcOrd="2" destOrd="0" presId="urn:microsoft.com/office/officeart/2005/8/layout/chevron1"/>
    <dgm:cxn modelId="{3BD6E5EE-BE6A-40AD-90BC-EB0B10C5C67D}" type="presParOf" srcId="{11A7B820-B226-48B0-AD41-0CC92614F1C6}" destId="{3C153B56-B7F9-4182-BDA0-41C784E45323}" srcOrd="3" destOrd="0" presId="urn:microsoft.com/office/officeart/2005/8/layout/chevron1"/>
    <dgm:cxn modelId="{396FB8D6-D799-40A3-8A4F-B316DF698331}" type="presParOf" srcId="{11A7B820-B226-48B0-AD41-0CC92614F1C6}" destId="{4FD0A159-E2E1-4178-9EA0-8515BD9ED41F}" srcOrd="4" destOrd="0" presId="urn:microsoft.com/office/officeart/2005/8/layout/chevron1"/>
    <dgm:cxn modelId="{B11AE8A3-96A1-4AD4-B1F2-09D23F51F15B}" type="presParOf" srcId="{11A7B820-B226-48B0-AD41-0CC92614F1C6}" destId="{84F5B831-3605-4382-AEC2-6E8051ACE93F}" srcOrd="5" destOrd="0" presId="urn:microsoft.com/office/officeart/2005/8/layout/chevron1"/>
    <dgm:cxn modelId="{366575C8-9370-4650-8640-A8C7A2456BF5}" type="presParOf" srcId="{11A7B820-B226-48B0-AD41-0CC92614F1C6}" destId="{7C1A504A-F995-4EA1-867E-FBF6BE571367}" srcOrd="6" destOrd="0" presId="urn:microsoft.com/office/officeart/2005/8/layout/chevron1"/>
    <dgm:cxn modelId="{347E21CC-9598-4FAC-8C5D-5CB2B1E44538}" type="presParOf" srcId="{11A7B820-B226-48B0-AD41-0CC92614F1C6}" destId="{762DBA66-34F4-400D-BE77-415010FC5983}" srcOrd="7" destOrd="0" presId="urn:microsoft.com/office/officeart/2005/8/layout/chevron1"/>
    <dgm:cxn modelId="{41B8648F-0AEC-4E9E-A4ED-597B2044DFC7}" type="presParOf" srcId="{11A7B820-B226-48B0-AD41-0CC92614F1C6}" destId="{BA565C6A-4670-4B18-B83C-B3CD6C56C2B0}" srcOrd="8" destOrd="0" presId="urn:microsoft.com/office/officeart/2005/8/layout/chevron1"/>
    <dgm:cxn modelId="{3541E619-7A34-403D-B241-DA551DC729F6}" type="presParOf" srcId="{11A7B820-B226-48B0-AD41-0CC92614F1C6}" destId="{D3B5B4AD-7021-4E2B-8935-12A6772BAE7C}" srcOrd="9" destOrd="0" presId="urn:microsoft.com/office/officeart/2005/8/layout/chevron1"/>
    <dgm:cxn modelId="{C70C3D86-724B-4884-B59E-7C4F48165CF4}" type="presParOf" srcId="{11A7B820-B226-48B0-AD41-0CC92614F1C6}" destId="{968555D4-4754-450A-B020-A634CB96CE6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75FAC-34A3-49AA-8B0E-13DF791759A9}">
      <dsp:nvSpPr>
        <dsp:cNvPr id="0" name=""/>
        <dsp:cNvSpPr/>
      </dsp:nvSpPr>
      <dsp:spPr>
        <a:xfrm>
          <a:off x="724450" y="0"/>
          <a:ext cx="7369393" cy="6192688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718C8-C54A-496A-829B-FB99611A75B6}">
      <dsp:nvSpPr>
        <dsp:cNvPr id="0" name=""/>
        <dsp:cNvSpPr/>
      </dsp:nvSpPr>
      <dsp:spPr>
        <a:xfrm>
          <a:off x="403" y="1800202"/>
          <a:ext cx="1581388" cy="25922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Laitosjohtaja-tapaamiset</a:t>
          </a:r>
          <a:endParaRPr lang="en-US" sz="1600" kern="1200" dirty="0"/>
        </a:p>
      </dsp:txBody>
      <dsp:txXfrm>
        <a:off x="77600" y="1877399"/>
        <a:ext cx="1426994" cy="2437889"/>
      </dsp:txXfrm>
    </dsp:sp>
    <dsp:sp modelId="{717B7599-41BF-483C-B2E5-7F0D33368784}">
      <dsp:nvSpPr>
        <dsp:cNvPr id="0" name=""/>
        <dsp:cNvSpPr/>
      </dsp:nvSpPr>
      <dsp:spPr>
        <a:xfrm>
          <a:off x="2060867" y="1800202"/>
          <a:ext cx="1484679" cy="26362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1.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Ennakko-tehtävä</a:t>
          </a:r>
          <a:endParaRPr lang="en-US" sz="1600" b="1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Analysointi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Suunnittelu</a:t>
          </a:r>
          <a:endParaRPr lang="en-US" sz="1600" kern="1200" dirty="0"/>
        </a:p>
      </dsp:txBody>
      <dsp:txXfrm>
        <a:off x="2133343" y="1872678"/>
        <a:ext cx="1339727" cy="2491324"/>
      </dsp:txXfrm>
    </dsp:sp>
    <dsp:sp modelId="{A6826FD2-297E-464D-A978-AD0142137312}">
      <dsp:nvSpPr>
        <dsp:cNvPr id="0" name=""/>
        <dsp:cNvSpPr/>
      </dsp:nvSpPr>
      <dsp:spPr>
        <a:xfrm>
          <a:off x="3766665" y="1728193"/>
          <a:ext cx="2804610" cy="27321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Neuvottelut</a:t>
          </a:r>
          <a:r>
            <a:rPr lang="en-US" sz="1600" b="1" kern="1200" dirty="0" smtClean="0"/>
            <a:t> (1-3 </a:t>
          </a:r>
          <a:r>
            <a:rPr lang="en-US" sz="1600" b="1" kern="1200" dirty="0" err="1" smtClean="0"/>
            <a:t>kpl</a:t>
          </a:r>
          <a:r>
            <a:rPr lang="en-US" sz="1600" b="1" kern="1200" dirty="0" smtClean="0"/>
            <a:t>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Aloitus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Asiakas</a:t>
          </a:r>
          <a:r>
            <a:rPr lang="en-US" sz="1600" kern="1200" dirty="0" smtClean="0"/>
            <a:t>- </a:t>
          </a:r>
          <a:r>
            <a:rPr lang="en-US" sz="1600" kern="1200" dirty="0" err="1" smtClean="0"/>
            <a:t>ja</a:t>
          </a:r>
          <a:r>
            <a:rPr lang="en-US" sz="1600" kern="1200" dirty="0" smtClean="0"/>
            <a:t>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Työasemapalvelut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Tietoliikenne</a:t>
          </a:r>
          <a:r>
            <a:rPr lang="en-US" sz="1600" kern="1200" dirty="0" smtClean="0"/>
            <a:t> &amp; </a:t>
          </a:r>
          <a:r>
            <a:rPr lang="en-US" sz="1600" kern="1200" dirty="0" err="1" smtClean="0"/>
            <a:t>Palvelimet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Sovellukset</a:t>
          </a:r>
          <a:r>
            <a:rPr lang="en-US" sz="1600" kern="1200" dirty="0" smtClean="0"/>
            <a:t>  &amp; </a:t>
          </a:r>
          <a:r>
            <a:rPr lang="en-US" sz="1600" kern="1200" dirty="0" err="1" smtClean="0"/>
            <a:t>Lisenssit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Muut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asiat</a:t>
          </a:r>
          <a:endParaRPr lang="en-US" sz="1600" kern="1200" dirty="0" smtClean="0"/>
        </a:p>
      </dsp:txBody>
      <dsp:txXfrm>
        <a:off x="3900037" y="1861565"/>
        <a:ext cx="2537866" cy="2465395"/>
      </dsp:txXfrm>
    </dsp:sp>
    <dsp:sp modelId="{1EC9517E-37C7-49C5-AD60-E725664CAB9A}">
      <dsp:nvSpPr>
        <dsp:cNvPr id="0" name=""/>
        <dsp:cNvSpPr/>
      </dsp:nvSpPr>
      <dsp:spPr>
        <a:xfrm>
          <a:off x="6921373" y="1730274"/>
          <a:ext cx="1748098" cy="27321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IT-</a:t>
          </a:r>
          <a:r>
            <a:rPr lang="en-US" sz="1600" b="1" kern="1200" dirty="0" err="1" smtClean="0"/>
            <a:t>yhteistyömalli</a:t>
          </a:r>
          <a:r>
            <a:rPr lang="en-US" sz="1600" b="1" kern="1200" dirty="0" smtClean="0"/>
            <a:t>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Mallin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valmistelu</a:t>
          </a:r>
          <a:r>
            <a:rPr lang="en-US" sz="1600" kern="1200" dirty="0" smtClean="0"/>
            <a:t>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Mallin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hyväksyntä</a:t>
          </a:r>
          <a:endParaRPr lang="en-US" sz="1600" kern="1200" dirty="0"/>
        </a:p>
      </dsp:txBody>
      <dsp:txXfrm>
        <a:off x="7006708" y="1815609"/>
        <a:ext cx="1577428" cy="2561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6DC38-9ECD-4DA9-B724-FFDDBE627D1E}">
      <dsp:nvSpPr>
        <dsp:cNvPr id="0" name=""/>
        <dsp:cNvSpPr/>
      </dsp:nvSpPr>
      <dsp:spPr>
        <a:xfrm>
          <a:off x="3248" y="0"/>
          <a:ext cx="1113920" cy="4364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>
              <a:solidFill>
                <a:schemeClr val="tx1"/>
              </a:solidFill>
            </a:rPr>
            <a:t>2012 Selvitys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21464" y="0"/>
        <a:ext cx="677489" cy="436431"/>
      </dsp:txXfrm>
    </dsp:sp>
    <dsp:sp modelId="{95CF1B7F-2EA5-4D8C-AE60-F870A8831F6C}">
      <dsp:nvSpPr>
        <dsp:cNvPr id="0" name=""/>
        <dsp:cNvSpPr/>
      </dsp:nvSpPr>
      <dsp:spPr>
        <a:xfrm>
          <a:off x="965485" y="0"/>
          <a:ext cx="1961514" cy="4364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>
              <a:solidFill>
                <a:schemeClr val="tx1"/>
              </a:solidFill>
            </a:rPr>
            <a:t>2013 Vaatimusmäärittelyt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1183701" y="0"/>
        <a:ext cx="1525083" cy="436431"/>
      </dsp:txXfrm>
    </dsp:sp>
    <dsp:sp modelId="{4FD0A159-E2E1-4178-9EA0-8515BD9ED41F}">
      <dsp:nvSpPr>
        <dsp:cNvPr id="0" name=""/>
        <dsp:cNvSpPr/>
      </dsp:nvSpPr>
      <dsp:spPr>
        <a:xfrm>
          <a:off x="2775316" y="0"/>
          <a:ext cx="1195329" cy="4364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>
              <a:solidFill>
                <a:schemeClr val="tx1"/>
              </a:solidFill>
            </a:rPr>
            <a:t>2014 Hankinta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993532" y="0"/>
        <a:ext cx="758898" cy="436431"/>
      </dsp:txXfrm>
    </dsp:sp>
    <dsp:sp modelId="{7C1A504A-F995-4EA1-867E-FBF6BE571367}">
      <dsp:nvSpPr>
        <dsp:cNvPr id="0" name=""/>
        <dsp:cNvSpPr/>
      </dsp:nvSpPr>
      <dsp:spPr>
        <a:xfrm>
          <a:off x="3818962" y="0"/>
          <a:ext cx="1400315" cy="4364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>
              <a:solidFill>
                <a:schemeClr val="tx1"/>
              </a:solidFill>
            </a:rPr>
            <a:t>2015 Käyttöönotto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4037178" y="0"/>
        <a:ext cx="963884" cy="436431"/>
      </dsp:txXfrm>
    </dsp:sp>
    <dsp:sp modelId="{BA565C6A-4670-4B18-B83C-B3CD6C56C2B0}">
      <dsp:nvSpPr>
        <dsp:cNvPr id="0" name=""/>
        <dsp:cNvSpPr/>
      </dsp:nvSpPr>
      <dsp:spPr>
        <a:xfrm>
          <a:off x="5067593" y="0"/>
          <a:ext cx="1695249" cy="4364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>
              <a:solidFill>
                <a:schemeClr val="tx1"/>
              </a:solidFill>
            </a:rPr>
            <a:t>2016 Yliopiston-laajuinen käyttö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5285809" y="0"/>
        <a:ext cx="1258818" cy="436431"/>
      </dsp:txXfrm>
    </dsp:sp>
    <dsp:sp modelId="{968555D4-4754-450A-B020-A634CB96CE6F}">
      <dsp:nvSpPr>
        <dsp:cNvPr id="0" name=""/>
        <dsp:cNvSpPr/>
      </dsp:nvSpPr>
      <dsp:spPr>
        <a:xfrm>
          <a:off x="6614406" y="0"/>
          <a:ext cx="1884869" cy="4364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>
              <a:solidFill>
                <a:schemeClr val="tx1"/>
              </a:solidFill>
            </a:rPr>
            <a:t>2017 Vaihe 2: tutkimusprojektit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6832622" y="0"/>
        <a:ext cx="1448438" cy="436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0.70141</cdr:x>
      <cdr:y>0.19513</cdr:y>
    </cdr:from>
    <cdr:to>
      <cdr:x>1</cdr:x>
      <cdr:y>0.28631</cdr:y>
    </cdr:to>
    <cdr:sp macro="" textlink="">
      <cdr:nvSpPr>
        <cdr:cNvPr id="2" name="TextBox 6"/>
        <cdr:cNvSpPr txBox="1"/>
      </cdr:nvSpPr>
      <cdr:spPr>
        <a:xfrm xmlns:a="http://schemas.openxmlformats.org/drawingml/2006/main" rot="19089739">
          <a:off x="6676191" y="1053807"/>
          <a:ext cx="2414122" cy="49244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0" tIns="0" rIns="0" bIns="0" rtlCol="0">
          <a:spAutoFit/>
        </a:bodyPr>
        <a:lstStyle xmlns:a="http://schemas.openxmlformats.org/drawingml/2006/main">
          <a:defPPr>
            <a:defRPr lang="fi-FI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fi-FI" sz="3200" b="1" dirty="0" err="1" smtClean="0">
              <a:solidFill>
                <a:srgbClr val="0070C0"/>
              </a:solidFill>
            </a:rPr>
            <a:t>Experiences</a:t>
          </a:r>
          <a:endParaRPr lang="fi-FI" sz="3200" b="1" dirty="0">
            <a:solidFill>
              <a:srgbClr val="0070C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A039E-4295-46DF-8922-506433E38516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CE102-23E4-487F-A68B-9D95073B890C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7186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99E067-9DD8-4545-AD63-F7377D78F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47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84873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lang="fi-FI" sz="2400" dirty="0" smtClean="0"/>
          </a:p>
          <a:p>
            <a:pPr lvl="0">
              <a:defRPr sz="1800"/>
            </a:pPr>
            <a:endParaRPr lang="fi-FI" sz="2400" dirty="0" smtClean="0"/>
          </a:p>
        </p:txBody>
      </p:sp>
    </p:spTree>
    <p:extLst>
      <p:ext uri="{BB962C8B-B14F-4D97-AF65-F5344CB8AC3E}">
        <p14:creationId xmlns:p14="http://schemas.microsoft.com/office/powerpoint/2010/main" val="2195549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3851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5DA8A-5216-4F63-A012-E5BD46E625C2}" type="slidenum">
              <a:rPr lang="fi-FI" smtClean="0"/>
              <a:pPr/>
              <a:t>8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910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CE102-23E4-487F-A68B-9D95073B890C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9675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CE102-23E4-487F-A68B-9D95073B890C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3375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CE102-23E4-487F-A68B-9D95073B890C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44273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6419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11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64832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6599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518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87806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634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812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00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298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650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779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3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80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5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2673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"/>
            <a:ext cx="2236005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0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3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i-FI" noProof="0" smtClean="0"/>
              <a:t>Drag picture to placeholder or click icon to add</a:t>
            </a:r>
            <a:endParaRPr lang="fi-FI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231088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i-FI" noProof="0" smtClean="0"/>
              <a:t>Drag picture to placeholder or click icon to add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5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98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i-FI" noProof="0" smtClean="0"/>
              <a:t>Drag picture to placeholder or click icon to add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"/>
            <a:ext cx="2236005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797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5" y="5618926"/>
            <a:ext cx="2449209" cy="11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1774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5" y="5620711"/>
            <a:ext cx="2346452" cy="11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46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5" y="5621089"/>
            <a:ext cx="2446833" cy="112996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6005" cy="21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137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D511-EF24-F248-BEA4-1AD370F38D7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3221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0DB-C0F0-1A41-AB6F-AB5EC7730884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459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5D0FA-D02A-0640-99E9-F9BA78C58440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2550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A5E8-EE9D-CB41-8F80-274DF3CEAED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97146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4257C-E009-394F-997B-9AE811492EDD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916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3" y="180000"/>
            <a:ext cx="4629692" cy="6498000"/>
          </a:xfrm>
          <a:prstGeom prst="rect">
            <a:avLst/>
          </a:prstGeom>
        </p:spPr>
        <p:txBody>
          <a:bodyPr vert="horz" lIns="81636" tIns="40818" rIns="81636" bIns="40818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2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0" b="1" spc="-179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2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4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08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861"/>
            <a:ext cx="2236005" cy="20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87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44533-59DD-8944-8B96-95FFBA80E20B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57801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917135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pPr lvl="0">
              <a:defRPr sz="1800"/>
            </a:pPr>
            <a:r>
              <a:rPr sz="2250"/>
              <a:t>Body Level One</a:t>
            </a:r>
          </a:p>
          <a:p>
            <a:pPr lvl="1">
              <a:defRPr sz="1800"/>
            </a:pPr>
            <a:r>
              <a:rPr sz="2250"/>
              <a:t>Body Level Two</a:t>
            </a:r>
          </a:p>
          <a:p>
            <a:pPr lvl="2">
              <a:defRPr sz="1800"/>
            </a:pPr>
            <a:r>
              <a:rPr sz="2250"/>
              <a:t>Body Level Three</a:t>
            </a:r>
          </a:p>
          <a:p>
            <a:pPr lvl="3">
              <a:defRPr sz="1800"/>
            </a:pPr>
            <a:r>
              <a:rPr sz="2250"/>
              <a:t>Body Level Four</a:t>
            </a:r>
          </a:p>
          <a:p>
            <a:pPr lvl="4">
              <a:defRPr sz="1800"/>
            </a:pPr>
            <a:r>
              <a:rPr sz="225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292869229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pPr lvl="0">
              <a:defRPr sz="1800"/>
            </a:pPr>
            <a:r>
              <a:rPr sz="2250"/>
              <a:t>Body Level One</a:t>
            </a:r>
          </a:p>
          <a:p>
            <a:pPr lvl="1">
              <a:defRPr sz="1800"/>
            </a:pPr>
            <a:r>
              <a:rPr sz="2250"/>
              <a:t>Body Level Two</a:t>
            </a:r>
          </a:p>
          <a:p>
            <a:pPr lvl="2">
              <a:defRPr sz="1800"/>
            </a:pPr>
            <a:r>
              <a:rPr sz="2250"/>
              <a:t>Body Level Three</a:t>
            </a:r>
          </a:p>
          <a:p>
            <a:pPr lvl="3">
              <a:defRPr sz="1800"/>
            </a:pPr>
            <a:r>
              <a:rPr sz="2250"/>
              <a:t>Body Level Four</a:t>
            </a:r>
          </a:p>
          <a:p>
            <a:pPr lvl="4">
              <a:defRPr sz="1800"/>
            </a:pPr>
            <a:r>
              <a:rPr sz="225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30989259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25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164200038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pPr lvl="0">
              <a:defRPr sz="1800"/>
            </a:pPr>
            <a:r>
              <a:rPr sz="4219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69726" y="3348633"/>
            <a:ext cx="3750469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pPr lvl="0">
              <a:defRPr sz="1800"/>
            </a:pPr>
            <a:r>
              <a:rPr sz="2250"/>
              <a:t>Body Level One</a:t>
            </a:r>
          </a:p>
          <a:p>
            <a:pPr lvl="1">
              <a:defRPr sz="1800"/>
            </a:pPr>
            <a:r>
              <a:rPr sz="2250"/>
              <a:t>Body Level Two</a:t>
            </a:r>
          </a:p>
          <a:p>
            <a:pPr lvl="2">
              <a:defRPr sz="1800"/>
            </a:pPr>
            <a:r>
              <a:rPr sz="2250"/>
              <a:t>Body Level Three</a:t>
            </a:r>
          </a:p>
          <a:p>
            <a:pPr lvl="3">
              <a:defRPr sz="1800"/>
            </a:pPr>
            <a:r>
              <a:rPr sz="2250"/>
              <a:t>Body Level Four</a:t>
            </a:r>
          </a:p>
          <a:p>
            <a:pPr lvl="4">
              <a:defRPr sz="1800"/>
            </a:pPr>
            <a:r>
              <a:rPr sz="225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57780127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25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9729992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r>
              <a:rPr sz="2531"/>
              <a:t>Body Level Three</a:t>
            </a:r>
          </a:p>
          <a:p>
            <a:pPr lvl="3">
              <a:defRPr sz="1800"/>
            </a:pPr>
            <a:r>
              <a:rPr sz="2531"/>
              <a:t>Body Level Four</a:t>
            </a:r>
          </a:p>
          <a:p>
            <a:pPr lvl="4">
              <a:defRPr sz="1800"/>
            </a:pPr>
            <a:r>
              <a:rPr sz="2531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77696088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pPr lvl="0">
              <a:defRPr sz="1800"/>
            </a:pPr>
            <a:r>
              <a:rPr sz="1969"/>
              <a:t>Body Level One</a:t>
            </a:r>
          </a:p>
          <a:p>
            <a:pPr lvl="1">
              <a:defRPr sz="1800"/>
            </a:pPr>
            <a:r>
              <a:rPr sz="1969"/>
              <a:t>Body Level Two</a:t>
            </a:r>
          </a:p>
          <a:p>
            <a:pPr lvl="2">
              <a:defRPr sz="1800"/>
            </a:pPr>
            <a:r>
              <a:rPr sz="1969"/>
              <a:t>Body Level Three</a:t>
            </a:r>
          </a:p>
          <a:p>
            <a:pPr lvl="3">
              <a:defRPr sz="1800"/>
            </a:pPr>
            <a:r>
              <a:rPr sz="1969"/>
              <a:t>Body Level Four</a:t>
            </a:r>
          </a:p>
          <a:p>
            <a:pPr lvl="4">
              <a:defRPr sz="1800"/>
            </a:pPr>
            <a:r>
              <a:rPr sz="1969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04581466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r>
              <a:rPr sz="2531"/>
              <a:t>Body Level Three</a:t>
            </a:r>
          </a:p>
          <a:p>
            <a:pPr lvl="3">
              <a:defRPr sz="1800"/>
            </a:pPr>
            <a:r>
              <a:rPr sz="2531"/>
              <a:t>Body Level Four</a:t>
            </a:r>
          </a:p>
          <a:p>
            <a:pPr lvl="4">
              <a:defRPr sz="1800"/>
            </a:pPr>
            <a:r>
              <a:rPr sz="2531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6302203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8227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30553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91929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08548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41854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8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7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67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0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7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3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8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5225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5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"/>
            <a:ext cx="2236005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68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3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i-FI" noProof="0" smtClean="0"/>
              <a:t>Drag picture to placeholder or click icon to add</a:t>
            </a:r>
            <a:endParaRPr lang="fi-FI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34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i-FI" noProof="0" smtClean="0"/>
              <a:t>Drag picture to placeholder or click icon to add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5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6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i-FI" noProof="0" smtClean="0"/>
              <a:t>Drag picture to placeholder or click icon to add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"/>
            <a:ext cx="2236005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57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5" y="5618926"/>
            <a:ext cx="2449209" cy="11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01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5" y="5620711"/>
            <a:ext cx="2346452" cy="11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18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5" y="5621089"/>
            <a:ext cx="2446833" cy="112996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6005" cy="21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1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D511-EF24-F248-BEA4-1AD370F38D7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658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0DB-C0F0-1A41-AB6F-AB5EC7730884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5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33055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5D0FA-D02A-0640-99E9-F9BA78C58440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56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A5E8-EE9D-CB41-8F80-274DF3CEAED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1023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4257C-E009-394F-997B-9AE811492EDD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4890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44533-59DD-8944-8B96-95FFBA80E20B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721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06800" y="1713600"/>
            <a:ext cx="8326800" cy="3920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00" y="1771200"/>
            <a:ext cx="7772400" cy="13320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2400" y="3143248"/>
            <a:ext cx="6285600" cy="2340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fi-FI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62000" y="5961600"/>
            <a:ext cx="2026800" cy="176400"/>
          </a:xfrm>
        </p:spPr>
        <p:txBody>
          <a:bodyPr wrap="none" lIns="0" tIns="0" rIns="0" bIns="0"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DBA86B29-D8EF-4DBC-BC2D-E6AEDE3E70DD}" type="datetime1">
              <a:rPr lang="en-US" smtClean="0">
                <a:solidFill>
                  <a:srgbClr val="928B81"/>
                </a:solidFill>
              </a:rPr>
              <a:pPr/>
              <a:t>11/2/2014</a:t>
            </a:fld>
            <a:endParaRPr lang="fi-FI">
              <a:solidFill>
                <a:srgbClr val="928B8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44400" y="5961600"/>
            <a:ext cx="1962000" cy="6336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7426800" y="5961600"/>
            <a:ext cx="1134000" cy="6336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62000" y="6138000"/>
            <a:ext cx="2026800" cy="4572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2400" y="6138000"/>
            <a:ext cx="2048400" cy="4572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2400" y="5961600"/>
            <a:ext cx="2048400" cy="176400"/>
          </a:xfr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12" name="Picture 11" descr="aalto_fi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121408" cy="16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3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9BAAA-DC1B-49F7-BD70-3EB5E77C19D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770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400" y="1584000"/>
            <a:ext cx="3924000" cy="413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4000"/>
            <a:ext cx="3924000" cy="413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buNone/>
              <a:defRPr sz="1400"/>
            </a:lvl6pPr>
            <a:lvl7pPr>
              <a:buNone/>
              <a:defRPr sz="1400"/>
            </a:lvl7pPr>
            <a:lvl8pPr>
              <a:buNone/>
              <a:defRPr sz="1400"/>
            </a:lvl8pPr>
            <a:lvl9pPr>
              <a:buNone/>
              <a:defRPr sz="14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FA59-C1FC-453C-854B-451EFFB0988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8252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2EEDF-BCED-41D6-9DF9-36322087F4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25431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204F-E4C8-4D0B-A504-EFCA81D9CAC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32620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00" y="1584000"/>
            <a:ext cx="6285600" cy="4136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1944-F3A1-4EB2-8265-944DC75FDA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45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860201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00" y="1771200"/>
            <a:ext cx="7772400" cy="133200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fi-FI" noProof="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fi-FI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2400" y="3143248"/>
            <a:ext cx="6285600" cy="2340000"/>
          </a:xfrm>
        </p:spPr>
        <p:txBody>
          <a:bodyPr>
            <a:normAutofit lnSpcReduction="10000"/>
          </a:bodyPr>
          <a:lstStyle>
            <a:lvl1pPr marL="0" indent="0" algn="l">
              <a:buNone/>
              <a:defRPr lang="fi-FI" sz="2400" b="1" kern="1200" noProof="0" dirty="0">
                <a:solidFill>
                  <a:schemeClr val="accent3">
                    <a:lumMod val="75000"/>
                  </a:schemeClr>
                </a:solidFill>
                <a:latin typeface="Georgia" pitchFamily="18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fi-FI" noProof="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2862000" y="5961600"/>
            <a:ext cx="2026800" cy="176400"/>
          </a:xfrm>
        </p:spPr>
        <p:txBody>
          <a:bodyPr wrap="none" lIns="0" tIns="0" rIns="0" bIns="0"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115E7FC3-E054-4981-ABB1-6939CA2C98CA}" type="datetime1">
              <a:rPr lang="en-US" smtClean="0">
                <a:solidFill>
                  <a:srgbClr val="928B81"/>
                </a:solidFill>
              </a:rPr>
              <a:pPr/>
              <a:t>11/2/2014</a:t>
            </a:fld>
            <a:endParaRPr lang="fi-FI">
              <a:solidFill>
                <a:srgbClr val="928B81"/>
              </a:solidFill>
            </a:endParaRPr>
          </a:p>
        </p:txBody>
      </p:sp>
      <p:pic>
        <p:nvPicPr>
          <p:cNvPr id="13" name="Picture 12" descr="aalto_fi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121408" cy="1630680"/>
          </a:xfrm>
          <a:prstGeom prst="rect">
            <a:avLst/>
          </a:prstGeom>
        </p:spPr>
      </p:pic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3430800" y="6274800"/>
            <a:ext cx="15444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fi-FI"/>
            </a:defPPr>
            <a:lvl1pPr marL="0" algn="l" defTabSz="9144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98A952-51ED-4AB3-91F4-F3A38B879BE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0800" y="6145200"/>
            <a:ext cx="15444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30800" y="6400800"/>
            <a:ext cx="15444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1" name="Picture 20" descr="aalto_fin_alakulma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958840"/>
            <a:ext cx="2694432" cy="899160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539552" y="5877272"/>
            <a:ext cx="8064896" cy="0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845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800" y="406800"/>
            <a:ext cx="8326800" cy="547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547200"/>
            <a:ext cx="7772400" cy="220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2CB9-5F79-4C32-958D-F2866C1365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13" name="Picture 12" descr="aalto_fin_alakulm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958840"/>
            <a:ext cx="2694432" cy="8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87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25425"/>
            <a:ext cx="8634413" cy="827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54000" y="1196975"/>
            <a:ext cx="8639175" cy="489585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15451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738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82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755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368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39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57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0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84791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97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"/>
            <a:ext cx="2236005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75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713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706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"/>
            <a:ext cx="2236005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0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5" y="5618926"/>
            <a:ext cx="2449209" cy="11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26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5" y="5620711"/>
            <a:ext cx="2346452" cy="11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418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5" y="5621089"/>
            <a:ext cx="2446833" cy="112996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6005" cy="21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803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D511-EF24-F248-BEA4-1AD370F38D7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336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0DB-C0F0-1A41-AB6F-AB5EC7730884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1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432297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5D0FA-D02A-0640-99E9-F9BA78C58440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383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A5E8-EE9D-CB41-8F80-274DF3CEAED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0603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4257C-E009-394F-997B-9AE811492EDD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6559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44533-59DD-8944-8B96-95FFBA80E20B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92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00" y="1584000"/>
            <a:ext cx="7988400" cy="413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9BAAA-DC1B-49F7-BD70-3EB5E77C19D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6676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2EEDF-BCED-41D6-9DF9-36322087F4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0786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989" y="5436692"/>
            <a:ext cx="8030766" cy="879573"/>
          </a:xfrm>
        </p:spPr>
        <p:txBody>
          <a:bodyPr>
            <a:normAutofit/>
          </a:bodyPr>
          <a:lstStyle>
            <a:lvl1pPr>
              <a:defRPr sz="2300" u="none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916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25" tIns="40813" rIns="81625" bIns="40813" anchor="ctr"/>
          <a:lstStyle/>
          <a:p>
            <a:pPr algn="ctr" defTabSz="4081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989" y="5436692"/>
            <a:ext cx="8030766" cy="879573"/>
          </a:xfrm>
        </p:spPr>
        <p:txBody>
          <a:bodyPr>
            <a:normAutofit/>
          </a:bodyPr>
          <a:lstStyle>
            <a:lvl1pPr>
              <a:defRPr sz="2300"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3002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25" tIns="40813" rIns="81625" bIns="40813" anchor="ctr"/>
          <a:lstStyle/>
          <a:p>
            <a:pPr algn="ctr" defTabSz="4081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989" y="5436692"/>
            <a:ext cx="8030766" cy="879573"/>
          </a:xfrm>
        </p:spPr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282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ch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25" tIns="40813" rIns="81625" bIns="40813" anchor="ctr"/>
          <a:lstStyle/>
          <a:p>
            <a:pPr algn="ctr" defTabSz="4081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989" y="5436692"/>
            <a:ext cx="8030766" cy="879573"/>
          </a:xfrm>
        </p:spPr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810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43670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25" tIns="40813" rIns="81625" bIns="40813" anchor="ctr"/>
          <a:lstStyle/>
          <a:p>
            <a:pPr algn="ctr" defTabSz="4081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989" y="5436692"/>
            <a:ext cx="8030766" cy="879573"/>
          </a:xfrm>
        </p:spPr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385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25" tIns="40813" rIns="81625" bIns="40813" anchor="ctr"/>
          <a:lstStyle/>
          <a:p>
            <a:pPr algn="ctr" defTabSz="4081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989" y="5436692"/>
            <a:ext cx="8030766" cy="879573"/>
          </a:xfrm>
        </p:spPr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59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907593"/>
          </a:xfrm>
          <a:prstGeom prst="rect">
            <a:avLst/>
          </a:prstGeom>
          <a:solidFill>
            <a:srgbClr val="69BE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25" tIns="40813" rIns="81625" bIns="40813" anchor="ctr"/>
          <a:lstStyle/>
          <a:p>
            <a:pPr algn="ctr" defTabSz="4081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989" y="5436692"/>
            <a:ext cx="8030766" cy="879573"/>
          </a:xfrm>
        </p:spPr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2658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25" tIns="40813" rIns="81625" bIns="40813" anchor="ctr"/>
          <a:lstStyle/>
          <a:p>
            <a:pPr algn="ctr" defTabSz="4081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989" y="5436692"/>
            <a:ext cx="8030766" cy="879573"/>
          </a:xfrm>
        </p:spPr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7964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lebration Slide Lil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6682383"/>
          </a:xfrm>
          <a:prstGeom prst="rect">
            <a:avLst/>
          </a:prstGeom>
          <a:solidFill>
            <a:srgbClr val="6639B7"/>
          </a:solidFill>
          <a:ln w="76200" cmpd="dbl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25" tIns="40813" rIns="81625" bIns="40813" anchor="ctr"/>
          <a:lstStyle/>
          <a:p>
            <a:pPr algn="ctr" defTabSz="40812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989" y="5436692"/>
            <a:ext cx="8030766" cy="879573"/>
          </a:xfrm>
        </p:spPr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8683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64661"/>
          </a:xfrm>
          <a:solidFill>
            <a:schemeClr val="bg1"/>
          </a:solidFill>
        </p:spPr>
        <p:txBody>
          <a:bodyPr lIns="0" tIns="0" rIns="0" bIns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28277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486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875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214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212653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69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" y="0"/>
            <a:ext cx="2238480" cy="21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727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744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682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"/>
            <a:ext cx="2236005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063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24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" y="16859"/>
            <a:ext cx="2236006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335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"/>
            <a:ext cx="2236005" cy="2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235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5" y="5618926"/>
            <a:ext cx="2449209" cy="11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66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5" y="5620711"/>
            <a:ext cx="2346452" cy="11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22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22617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5" y="5621089"/>
            <a:ext cx="2446833" cy="112996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36005" cy="21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020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D511-EF24-F248-BEA4-1AD370F38D7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41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0DB-C0F0-1A41-AB6F-AB5EC7730884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7011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5D0FA-D02A-0640-99E9-F9BA78C58440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327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A5E8-EE9D-CB41-8F80-274DF3CEAEDA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41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93478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4257C-E009-394F-997B-9AE811492EDD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922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51657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44533-59DD-8944-8B96-95FFBA80E20B}" type="datetime1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8" y="5597525"/>
            <a:ext cx="247363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0640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400" y="1584000"/>
            <a:ext cx="3924000" cy="4136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4000"/>
            <a:ext cx="3924000" cy="4136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buNone/>
              <a:defRPr sz="1400"/>
            </a:lvl6pPr>
            <a:lvl7pPr>
              <a:buNone/>
              <a:defRPr sz="1400"/>
            </a:lvl7pPr>
            <a:lvl8pPr>
              <a:buNone/>
              <a:defRPr sz="1400"/>
            </a:lvl8pPr>
            <a:lvl9pPr>
              <a:buNone/>
              <a:defRPr sz="14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>
                <a:solidFill>
                  <a:prstClr val="black">
                    <a:tint val="75000"/>
                  </a:prstClr>
                </a:solidFill>
              </a:rPr>
              <a:t>2/15/2010</a:t>
            </a: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>
                <a:solidFill>
                  <a:prstClr val="black">
                    <a:tint val="75000"/>
                  </a:prstClr>
                </a:solidFill>
              </a:rPr>
              <a:t>Asiakastyytyväisyyskysely</a:t>
            </a: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473802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>
                <a:solidFill>
                  <a:prstClr val="black">
                    <a:tint val="75000"/>
                  </a:prstClr>
                </a:solidFill>
              </a:rPr>
              <a:t>2/15/2010</a:t>
            </a: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>
                <a:solidFill>
                  <a:prstClr val="black">
                    <a:tint val="75000"/>
                  </a:prstClr>
                </a:solidFill>
              </a:rPr>
              <a:t>Asiakastyytyväisyyskysely</a:t>
            </a: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1250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fi-FI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00" y="1584000"/>
            <a:ext cx="7988400" cy="413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>
                <a:solidFill>
                  <a:prstClr val="black">
                    <a:tint val="75000"/>
                  </a:prstClr>
                </a:solidFill>
              </a:rPr>
              <a:t>2/15/2010</a:t>
            </a: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>
                <a:solidFill>
                  <a:prstClr val="black">
                    <a:tint val="75000"/>
                  </a:prstClr>
                </a:solidFill>
              </a:rPr>
              <a:t>Asiakastyytyväisyyskysely</a:t>
            </a:r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564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image" Target="../media/image14.jpeg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68BC2-16E4-438B-B1DD-4FB89D5148DB}" type="datetimeFigureOut">
              <a:rPr lang="fi-FI" smtClean="0"/>
              <a:t>2.11.2014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16C12-65CF-4E63-BB73-599035B29E1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985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5953125"/>
            <a:ext cx="3619500" cy="1587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6111875"/>
            <a:ext cx="3619500" cy="1857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E6C4FC2-043E-0E44-BD9B-2431B69F8AA0}" type="datetime1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6297613"/>
            <a:ext cx="3619500" cy="1619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05BCDE0-955E-2A43-932A-046BF80DB991}" type="slidenum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2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fi-FI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400" y="1584000"/>
            <a:ext cx="7988400" cy="413640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/>
          <a:p>
            <a:pPr lvl="0">
              <a:buNone/>
            </a:pPr>
            <a:r>
              <a:rPr lang="en-US" noProof="0" smtClean="0"/>
              <a:t>Click to edit Master text styles</a:t>
            </a:r>
          </a:p>
          <a:p>
            <a:pPr lvl="1">
              <a:buNone/>
            </a:pPr>
            <a:r>
              <a:rPr lang="en-US" noProof="0" smtClean="0"/>
              <a:t>Second level</a:t>
            </a:r>
          </a:p>
          <a:p>
            <a:pPr lvl="2">
              <a:buNone/>
            </a:pPr>
            <a:r>
              <a:rPr lang="en-US" noProof="0" smtClean="0"/>
              <a:t>Third level</a:t>
            </a:r>
          </a:p>
          <a:p>
            <a:pPr lvl="3">
              <a:buNone/>
            </a:pPr>
            <a:r>
              <a:rPr lang="en-US" noProof="0" smtClean="0"/>
              <a:t>Fourth level</a:t>
            </a:r>
          </a:p>
          <a:p>
            <a:pPr lvl="4">
              <a:buNone/>
            </a:pPr>
            <a:r>
              <a:rPr lang="en-US" noProof="0" smtClean="0"/>
              <a:t>Fifth level</a:t>
            </a:r>
            <a:endParaRPr lang="fi-FI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0800" y="6274800"/>
            <a:ext cx="15444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98A952-51ED-4AB3-91F4-F3A38B879BE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11/2/2014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0800" y="6145200"/>
            <a:ext cx="15444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30800" y="6400800"/>
            <a:ext cx="1544400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384017-E4DF-4A7A-8FA6-2DC68C3EB4D0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aalto_fin_alakulma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5958840"/>
            <a:ext cx="2694432" cy="8991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39552" y="5877272"/>
            <a:ext cx="8064896" cy="0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35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lang="fi-FI" sz="3200" b="1" kern="1200" noProof="0" dirty="0">
          <a:solidFill>
            <a:schemeClr val="accent3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lang="en-US" sz="2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400"/>
        </a:spcBef>
        <a:buFont typeface="Arial" pitchFamily="34" charset="0"/>
        <a:buChar char="–"/>
        <a:defRPr lang="en-US" sz="20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400"/>
        </a:spcBef>
        <a:buFont typeface="Arial" pitchFamily="34" charset="0"/>
        <a:buChar char="•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400"/>
        </a:spcBef>
        <a:buFont typeface="Arial" pitchFamily="34" charset="0"/>
        <a:buChar char="–"/>
        <a:defRPr lang="en-US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300"/>
        </a:spcBef>
        <a:buFont typeface="Arial" pitchFamily="34" charset="0"/>
        <a:buChar char="•"/>
        <a:defRPr lang="fi-FI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5953125"/>
            <a:ext cx="3619500" cy="1587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6111875"/>
            <a:ext cx="3619500" cy="1857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E6C4FC2-043E-0E44-BD9B-2431B69F8AA0}" type="datetime1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6297613"/>
            <a:ext cx="3619500" cy="1619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05BCDE0-955E-2A43-932A-046BF80DB991}" type="slidenum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9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2989" y="398860"/>
            <a:ext cx="8030766" cy="50378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989" y="5436693"/>
            <a:ext cx="8030766" cy="68907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613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</p:sldLayoutIdLst>
  <p:timing>
    <p:tnLst>
      <p:par>
        <p:cTn id="1" dur="indefinite" restart="never" nodeType="tmRoot"/>
      </p:par>
    </p:tnLst>
  </p:timing>
  <p:txStyles>
    <p:titleStyle>
      <a:lvl1pPr algn="l" defTabSz="765353" rtl="0" eaLnBrk="1" latinLnBrk="0" hangingPunct="1">
        <a:spcBef>
          <a:spcPct val="0"/>
        </a:spcBef>
        <a:buNone/>
        <a:defRPr sz="6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82676" indent="-382676" algn="l" defTabSz="765353" rtl="0" eaLnBrk="1" latinLnBrk="0" hangingPunct="1">
        <a:spcBef>
          <a:spcPct val="20000"/>
        </a:spcBef>
        <a:buFont typeface="Arial" pitchFamily="34" charset="0"/>
        <a:buChar char="►"/>
        <a:defRPr sz="2300" b="1" u="none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82676" indent="0" algn="l" defTabSz="765353" rtl="0" eaLnBrk="1" latinLnBrk="0" hangingPunct="1">
        <a:spcBef>
          <a:spcPct val="20000"/>
        </a:spcBef>
        <a:buFont typeface="Arial" pitchFamily="34" charset="0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765353" indent="0" algn="l" defTabSz="765353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8029" indent="0" algn="l" defTabSz="765353" rtl="0" eaLnBrk="1" latinLnBrk="0" hangingPunct="1">
        <a:spcBef>
          <a:spcPct val="20000"/>
        </a:spcBef>
        <a:buFont typeface="Arial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530706" indent="0" algn="l" defTabSz="765353" rtl="0" eaLnBrk="1" latinLnBrk="0" hangingPunct="1">
        <a:spcBef>
          <a:spcPct val="20000"/>
        </a:spcBef>
        <a:buFont typeface="Arial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04720" indent="-191338" algn="l" defTabSz="765353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397" indent="-191338" algn="l" defTabSz="765353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70073" indent="-191338" algn="l" defTabSz="765353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52749" indent="-191338" algn="l" defTabSz="765353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76535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2676" algn="l" defTabSz="76535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5353" algn="l" defTabSz="76535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8029" algn="l" defTabSz="76535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0706" algn="l" defTabSz="76535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3382" algn="l" defTabSz="76535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6058" algn="l" defTabSz="76535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8735" algn="l" defTabSz="76535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1411" algn="l" defTabSz="76535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5953125"/>
            <a:ext cx="3619500" cy="1587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6111875"/>
            <a:ext cx="3619500" cy="1857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E6C4FC2-043E-0E44-BD9B-2431B69F8AA0}" type="datetime1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6297613"/>
            <a:ext cx="3619500" cy="1619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05BCDE0-955E-2A43-932A-046BF80DB991}" type="slidenum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37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5953125"/>
            <a:ext cx="3619500" cy="1587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6111875"/>
            <a:ext cx="3619500" cy="1857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E6C4FC2-043E-0E44-BD9B-2431B69F8AA0}" type="datetime1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6297613"/>
            <a:ext cx="3619500" cy="1619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05BCDE0-955E-2A43-932A-046BF80DB991}" type="slidenum">
              <a:rPr lang="fi-FI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9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91" r:id="rId22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r>
              <a:rPr sz="2531"/>
              <a:t>Body Level Three</a:t>
            </a:r>
          </a:p>
          <a:p>
            <a:pPr lvl="3">
              <a:defRPr sz="1800"/>
            </a:pPr>
            <a:r>
              <a:rPr sz="2531"/>
              <a:t>Body Level Four</a:t>
            </a:r>
          </a:p>
          <a:p>
            <a:pPr lvl="4">
              <a:defRPr sz="1800"/>
            </a:pPr>
            <a:r>
              <a:rPr sz="2531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0338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 spd="med"/>
  <p:txStyles>
    <p:titleStyle>
      <a:lvl1pPr algn="ctr" defTabSz="410751">
        <a:defRPr sz="5625">
          <a:latin typeface="+mn-lt"/>
          <a:ea typeface="+mn-ea"/>
          <a:cs typeface="+mn-cs"/>
          <a:sym typeface="Helvetica Light"/>
        </a:defRPr>
      </a:lvl1pPr>
      <a:lvl2pPr indent="160729" algn="ctr" defTabSz="410751">
        <a:defRPr sz="5625">
          <a:latin typeface="+mn-lt"/>
          <a:ea typeface="+mn-ea"/>
          <a:cs typeface="+mn-cs"/>
          <a:sym typeface="Helvetica Light"/>
        </a:defRPr>
      </a:lvl2pPr>
      <a:lvl3pPr indent="321457" algn="ctr" defTabSz="410751">
        <a:defRPr sz="5625">
          <a:latin typeface="+mn-lt"/>
          <a:ea typeface="+mn-ea"/>
          <a:cs typeface="+mn-cs"/>
          <a:sym typeface="Helvetica Light"/>
        </a:defRPr>
      </a:lvl3pPr>
      <a:lvl4pPr indent="482186" algn="ctr" defTabSz="410751">
        <a:defRPr sz="5625">
          <a:latin typeface="+mn-lt"/>
          <a:ea typeface="+mn-ea"/>
          <a:cs typeface="+mn-cs"/>
          <a:sym typeface="Helvetica Light"/>
        </a:defRPr>
      </a:lvl4pPr>
      <a:lvl5pPr indent="642915" algn="ctr" defTabSz="410751">
        <a:defRPr sz="5625">
          <a:latin typeface="+mn-lt"/>
          <a:ea typeface="+mn-ea"/>
          <a:cs typeface="+mn-cs"/>
          <a:sym typeface="Helvetica Light"/>
        </a:defRPr>
      </a:lvl5pPr>
      <a:lvl6pPr indent="803643" algn="ctr" defTabSz="410751">
        <a:defRPr sz="5625">
          <a:latin typeface="+mn-lt"/>
          <a:ea typeface="+mn-ea"/>
          <a:cs typeface="+mn-cs"/>
          <a:sym typeface="Helvetica Light"/>
        </a:defRPr>
      </a:lvl6pPr>
      <a:lvl7pPr indent="964372" algn="ctr" defTabSz="410751">
        <a:defRPr sz="5625">
          <a:latin typeface="+mn-lt"/>
          <a:ea typeface="+mn-ea"/>
          <a:cs typeface="+mn-cs"/>
          <a:sym typeface="Helvetica Light"/>
        </a:defRPr>
      </a:lvl7pPr>
      <a:lvl8pPr indent="1125101" algn="ctr" defTabSz="410751">
        <a:defRPr sz="5625">
          <a:latin typeface="+mn-lt"/>
          <a:ea typeface="+mn-ea"/>
          <a:cs typeface="+mn-cs"/>
          <a:sym typeface="Helvetica Light"/>
        </a:defRPr>
      </a:lvl8pPr>
      <a:lvl9pPr indent="1285829" algn="ctr" defTabSz="410751">
        <a:defRPr sz="5625">
          <a:latin typeface="+mn-lt"/>
          <a:ea typeface="+mn-ea"/>
          <a:cs typeface="+mn-cs"/>
          <a:sym typeface="Helvetica Light"/>
        </a:defRPr>
      </a:lvl9pPr>
    </p:titleStyle>
    <p:bodyStyle>
      <a:lvl1pPr marL="312528" indent="-312528" defTabSz="410751">
        <a:spcBef>
          <a:spcPts val="2953"/>
        </a:spcBef>
        <a:buSzPct val="75000"/>
        <a:buChar char="•"/>
        <a:defRPr sz="2531">
          <a:latin typeface="+mn-lt"/>
          <a:ea typeface="+mn-ea"/>
          <a:cs typeface="+mn-cs"/>
          <a:sym typeface="Helvetica Light"/>
        </a:defRPr>
      </a:lvl1pPr>
      <a:lvl2pPr marL="625056" indent="-312528" defTabSz="410751">
        <a:spcBef>
          <a:spcPts val="2953"/>
        </a:spcBef>
        <a:buSzPct val="75000"/>
        <a:buChar char="•"/>
        <a:defRPr sz="2531">
          <a:latin typeface="+mn-lt"/>
          <a:ea typeface="+mn-ea"/>
          <a:cs typeface="+mn-cs"/>
          <a:sym typeface="Helvetica Light"/>
        </a:defRPr>
      </a:lvl2pPr>
      <a:lvl3pPr marL="937584" indent="-312528" defTabSz="410751">
        <a:spcBef>
          <a:spcPts val="2953"/>
        </a:spcBef>
        <a:buSzPct val="75000"/>
        <a:buChar char="•"/>
        <a:defRPr sz="2531">
          <a:latin typeface="+mn-lt"/>
          <a:ea typeface="+mn-ea"/>
          <a:cs typeface="+mn-cs"/>
          <a:sym typeface="Helvetica Light"/>
        </a:defRPr>
      </a:lvl3pPr>
      <a:lvl4pPr marL="1250112" indent="-312528" defTabSz="410751">
        <a:spcBef>
          <a:spcPts val="2953"/>
        </a:spcBef>
        <a:buSzPct val="75000"/>
        <a:buChar char="•"/>
        <a:defRPr sz="2531">
          <a:latin typeface="+mn-lt"/>
          <a:ea typeface="+mn-ea"/>
          <a:cs typeface="+mn-cs"/>
          <a:sym typeface="Helvetica Light"/>
        </a:defRPr>
      </a:lvl4pPr>
      <a:lvl5pPr marL="1562640" indent="-312528" defTabSz="410751">
        <a:spcBef>
          <a:spcPts val="2953"/>
        </a:spcBef>
        <a:buSzPct val="75000"/>
        <a:buChar char="•"/>
        <a:defRPr sz="2531">
          <a:latin typeface="+mn-lt"/>
          <a:ea typeface="+mn-ea"/>
          <a:cs typeface="+mn-cs"/>
          <a:sym typeface="Helvetica Light"/>
        </a:defRPr>
      </a:lvl5pPr>
      <a:lvl6pPr marL="1875168" indent="-312528" defTabSz="410751">
        <a:spcBef>
          <a:spcPts val="2953"/>
        </a:spcBef>
        <a:buSzPct val="75000"/>
        <a:buChar char="•"/>
        <a:defRPr sz="2531">
          <a:latin typeface="+mn-lt"/>
          <a:ea typeface="+mn-ea"/>
          <a:cs typeface="+mn-cs"/>
          <a:sym typeface="Helvetica Light"/>
        </a:defRPr>
      </a:lvl6pPr>
      <a:lvl7pPr marL="2187696" indent="-312528" defTabSz="410751">
        <a:spcBef>
          <a:spcPts val="2953"/>
        </a:spcBef>
        <a:buSzPct val="75000"/>
        <a:buChar char="•"/>
        <a:defRPr sz="2531">
          <a:latin typeface="+mn-lt"/>
          <a:ea typeface="+mn-ea"/>
          <a:cs typeface="+mn-cs"/>
          <a:sym typeface="Helvetica Light"/>
        </a:defRPr>
      </a:lvl7pPr>
      <a:lvl8pPr marL="2500224" indent="-312528" defTabSz="410751">
        <a:spcBef>
          <a:spcPts val="2953"/>
        </a:spcBef>
        <a:buSzPct val="75000"/>
        <a:buChar char="•"/>
        <a:defRPr sz="2531">
          <a:latin typeface="+mn-lt"/>
          <a:ea typeface="+mn-ea"/>
          <a:cs typeface="+mn-cs"/>
          <a:sym typeface="Helvetica Light"/>
        </a:defRPr>
      </a:lvl8pPr>
      <a:lvl9pPr marL="2812752" indent="-312528" defTabSz="410751">
        <a:spcBef>
          <a:spcPts val="2953"/>
        </a:spcBef>
        <a:buSzPct val="75000"/>
        <a:buChar char="•"/>
        <a:defRPr sz="2531">
          <a:latin typeface="+mn-lt"/>
          <a:ea typeface="+mn-ea"/>
          <a:cs typeface="+mn-cs"/>
          <a:sym typeface="Helvetica Light"/>
        </a:defRPr>
      </a:lvl9pPr>
    </p:bodyStyle>
    <p:otherStyle>
      <a:lvl1pPr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607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21457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482186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42915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03643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964372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25101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2858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700808"/>
            <a:ext cx="7975385" cy="2636000"/>
          </a:xfrm>
        </p:spPr>
        <p:txBody>
          <a:bodyPr/>
          <a:lstStyle/>
          <a:p>
            <a:r>
              <a:rPr lang="fi-FI" sz="6000" dirty="0" smtClean="0"/>
              <a:t>Tarinoita </a:t>
            </a:r>
            <a:r>
              <a:rPr lang="fi-FI" sz="6000" i="1" dirty="0" smtClean="0"/>
              <a:t>tutkimuksen </a:t>
            </a:r>
            <a:r>
              <a:rPr lang="fi-FI" sz="5400" i="1" dirty="0" smtClean="0"/>
              <a:t>IT-tuesta</a:t>
            </a:r>
            <a:r>
              <a:rPr lang="fi-FI" sz="5400" dirty="0" smtClean="0"/>
              <a:t> Aalto-yliopistossa</a:t>
            </a:r>
            <a:r>
              <a:rPr lang="fi-FI" sz="5400" dirty="0"/>
              <a:t/>
            </a:r>
            <a:br>
              <a:rPr lang="fi-FI" sz="5400" dirty="0"/>
            </a:br>
            <a:r>
              <a:rPr lang="fi-FI" sz="5400" dirty="0"/>
              <a:t>IT-päivät 4.11.2014</a:t>
            </a:r>
            <a:br>
              <a:rPr lang="fi-FI" sz="5400" dirty="0"/>
            </a:br>
            <a:r>
              <a:rPr lang="fi-FI" sz="2800" dirty="0" smtClean="0"/>
              <a:t/>
            </a:r>
            <a:br>
              <a:rPr lang="fi-FI" sz="2800" dirty="0" smtClean="0"/>
            </a:br>
            <a:r>
              <a:rPr lang="fi-FI" sz="2800" dirty="0" smtClean="0"/>
              <a:t>Anne Sunikka, </a:t>
            </a:r>
            <a:r>
              <a:rPr lang="fi-FI" sz="2800" dirty="0" err="1" smtClean="0"/>
              <a:t>asiakkuuspäällikkö</a:t>
            </a:r>
            <a:r>
              <a:rPr lang="fi-FI" sz="2800" dirty="0" smtClean="0"/>
              <a:t>,</a:t>
            </a:r>
            <a:br>
              <a:rPr lang="fi-FI" sz="2800" dirty="0" smtClean="0"/>
            </a:br>
            <a:r>
              <a:rPr lang="fi-FI" sz="2800" dirty="0" smtClean="0"/>
              <a:t>Aalto-yliopiston tietotekniikkapalvelut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6239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Vastaajat</a:t>
            </a:r>
            <a:endParaRPr lang="fi-FI" sz="36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361324"/>
              </p:ext>
            </p:extLst>
          </p:nvPr>
        </p:nvGraphicFramePr>
        <p:xfrm>
          <a:off x="611560" y="1700808"/>
          <a:ext cx="35283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944216"/>
              </a:tblGrid>
              <a:tr h="147072">
                <a:tc gridSpan="2">
                  <a:txBody>
                    <a:bodyPr/>
                    <a:lstStyle/>
                    <a:p>
                      <a:r>
                        <a:rPr lang="fi-FI" sz="2400" b="1" dirty="0" smtClean="0"/>
                        <a:t>Data-</a:t>
                      </a:r>
                      <a:r>
                        <a:rPr lang="fi-FI" sz="2400" b="1" dirty="0" err="1" smtClean="0"/>
                        <a:t>intensive</a:t>
                      </a:r>
                      <a:r>
                        <a:rPr lang="fi-FI" sz="2400" b="1" baseline="0" dirty="0" smtClean="0"/>
                        <a:t> </a:t>
                      </a:r>
                      <a:r>
                        <a:rPr lang="fi-FI" sz="2400" b="1" baseline="0" dirty="0" err="1" smtClean="0"/>
                        <a:t>research</a:t>
                      </a:r>
                      <a:r>
                        <a:rPr lang="fi-FI" sz="2400" b="1" baseline="0" dirty="0" smtClean="0"/>
                        <a:t>?</a:t>
                      </a:r>
                      <a:endParaRPr lang="fi-FI" sz="2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i-FI" sz="3200" dirty="0"/>
                    </a:p>
                  </a:txBody>
                  <a:tcPr>
                    <a:solidFill>
                      <a:srgbClr val="D50909"/>
                    </a:solidFill>
                  </a:tcPr>
                </a:tc>
              </a:tr>
              <a:tr h="147072">
                <a:tc>
                  <a:txBody>
                    <a:bodyPr/>
                    <a:lstStyle/>
                    <a:p>
                      <a:r>
                        <a:rPr lang="fi-FI" sz="2400" b="1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fi-FI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400" dirty="0" smtClean="0">
                          <a:solidFill>
                            <a:schemeClr val="bg1"/>
                          </a:solidFill>
                        </a:rPr>
                        <a:t>68.0%</a:t>
                      </a:r>
                      <a:endParaRPr lang="fi-FI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i-FI" sz="2400" b="1" dirty="0" err="1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fi-FI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400" b="1" dirty="0" smtClean="0">
                          <a:solidFill>
                            <a:schemeClr val="bg1"/>
                          </a:solidFill>
                        </a:rPr>
                        <a:t>32.0%</a:t>
                      </a:r>
                      <a:endParaRPr lang="fi-FI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i-FI" sz="2400" b="1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fi-FI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2400" b="1" dirty="0" smtClean="0">
                          <a:solidFill>
                            <a:schemeClr val="bg1"/>
                          </a:solidFill>
                        </a:rPr>
                        <a:t>413</a:t>
                      </a:r>
                      <a:endParaRPr lang="fi-FI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641960"/>
              </p:ext>
            </p:extLst>
          </p:nvPr>
        </p:nvGraphicFramePr>
        <p:xfrm>
          <a:off x="467544" y="4149080"/>
          <a:ext cx="4680520" cy="2349644"/>
        </p:xfrm>
        <a:graphic>
          <a:graphicData uri="http://schemas.openxmlformats.org/drawingml/2006/table">
            <a:tbl>
              <a:tblPr firstRow="1" firstCol="1" bandRow="1"/>
              <a:tblGrid>
                <a:gridCol w="3816424"/>
                <a:gridCol w="864096"/>
              </a:tblGrid>
              <a:tr h="5159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2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Survey</a:t>
                      </a:r>
                      <a:r>
                        <a:rPr lang="fi-FI" sz="2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i-FI" sz="2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areas</a:t>
                      </a:r>
                      <a:r>
                        <a:rPr lang="fi-FI" sz="2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of </a:t>
                      </a:r>
                      <a:r>
                        <a:rPr lang="fi-FI" sz="2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interest</a:t>
                      </a:r>
                      <a:endParaRPr lang="fi-FI" sz="2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" marR="11673" marT="11673" marB="1167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</a:t>
                      </a:r>
                      <a:endParaRPr lang="fi-FI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" marR="11673" marT="11673" marB="1167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340"/>
                    </a:solidFill>
                  </a:tcPr>
                </a:tc>
              </a:tr>
              <a:tr h="5944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Technology for teaching and learning</a:t>
                      </a:r>
                      <a:endParaRPr lang="fi-FI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" marR="11673" marT="11673" marB="1167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2000" dirty="0">
                          <a:effectLst/>
                        </a:rPr>
                        <a:t>58.8% </a:t>
                      </a:r>
                      <a:endParaRPr lang="fi-FI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" marR="11673" marT="11673" marB="1167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D00">
                        <a:tint val="40000"/>
                      </a:srgbClr>
                    </a:solidFill>
                  </a:tcPr>
                </a:tc>
              </a:tr>
              <a:tr h="4732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Technology for research and scholarship</a:t>
                      </a:r>
                      <a:endParaRPr lang="fi-FI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" marR="11673" marT="11673" marB="1167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76.8</a:t>
                      </a:r>
                      <a:r>
                        <a:rPr lang="fi-FI" sz="2000" b="1" dirty="0">
                          <a:solidFill>
                            <a:srgbClr val="FF0000"/>
                          </a:solidFill>
                          <a:effectLst/>
                        </a:rPr>
                        <a:t>% </a:t>
                      </a:r>
                      <a:endParaRPr lang="fi-FI" sz="20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" marR="11673" marT="11673" marB="1167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D00">
                        <a:tint val="20000"/>
                      </a:srgbClr>
                    </a:solidFill>
                  </a:tcPr>
                </a:tc>
              </a:tr>
              <a:tr h="3848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2000" dirty="0">
                          <a:effectLst/>
                        </a:rPr>
                        <a:t>Total </a:t>
                      </a:r>
                      <a:r>
                        <a:rPr lang="fi-FI" sz="2000" dirty="0" err="1">
                          <a:effectLst/>
                        </a:rPr>
                        <a:t>respondent</a:t>
                      </a:r>
                      <a:r>
                        <a:rPr lang="fi-FI" sz="2000" dirty="0">
                          <a:effectLst/>
                        </a:rPr>
                        <a:t> </a:t>
                      </a:r>
                      <a:r>
                        <a:rPr lang="fi-FI" sz="2000" dirty="0" err="1">
                          <a:effectLst/>
                        </a:rPr>
                        <a:t>count</a:t>
                      </a:r>
                      <a:endParaRPr lang="fi-FI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" marR="11673" marT="11673" marB="1167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2000" dirty="0">
                          <a:effectLst/>
                        </a:rPr>
                        <a:t>548</a:t>
                      </a:r>
                      <a:endParaRPr lang="fi-FI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" marR="11673" marT="11673" marB="1167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D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417638"/>
            <a:ext cx="3528392" cy="3448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418237"/>
            <a:ext cx="20097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84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01886341"/>
              </p:ext>
            </p:extLst>
          </p:nvPr>
        </p:nvGraphicFramePr>
        <p:xfrm>
          <a:off x="467544" y="332656"/>
          <a:ext cx="8157344" cy="54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rot="19089739">
            <a:off x="6625391" y="1003007"/>
            <a:ext cx="24141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i-FI" sz="3200" b="1" dirty="0" err="1" smtClean="0">
                <a:solidFill>
                  <a:srgbClr val="0070C0"/>
                </a:solidFill>
              </a:rPr>
              <a:t>Experiences</a:t>
            </a:r>
            <a:endParaRPr lang="fi-FI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35552982"/>
              </p:ext>
            </p:extLst>
          </p:nvPr>
        </p:nvGraphicFramePr>
        <p:xfrm>
          <a:off x="539750" y="260648"/>
          <a:ext cx="8085138" cy="54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06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53492395"/>
              </p:ext>
            </p:extLst>
          </p:nvPr>
        </p:nvGraphicFramePr>
        <p:xfrm>
          <a:off x="611560" y="404664"/>
          <a:ext cx="8013328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rot="19089739">
            <a:off x="6540523" y="732572"/>
            <a:ext cx="197970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fi-FI" sz="3200" b="1" dirty="0" err="1" smtClean="0">
                <a:solidFill>
                  <a:srgbClr val="0070C0"/>
                </a:solidFill>
              </a:rPr>
              <a:t>Adequate</a:t>
            </a:r>
            <a:r>
              <a:rPr lang="fi-FI" sz="3200" b="1" dirty="0" smtClean="0">
                <a:solidFill>
                  <a:srgbClr val="0070C0"/>
                </a:solidFill>
              </a:rPr>
              <a:t> </a:t>
            </a:r>
          </a:p>
          <a:p>
            <a:r>
              <a:rPr lang="fi-FI" sz="3200" b="1" dirty="0" err="1" smtClean="0">
                <a:solidFill>
                  <a:srgbClr val="0070C0"/>
                </a:solidFill>
              </a:rPr>
              <a:t>research</a:t>
            </a:r>
            <a:r>
              <a:rPr lang="fi-FI" sz="3200" b="1" dirty="0" smtClean="0">
                <a:solidFill>
                  <a:srgbClr val="0070C0"/>
                </a:solidFill>
              </a:rPr>
              <a:t> </a:t>
            </a:r>
          </a:p>
          <a:p>
            <a:r>
              <a:rPr lang="fi-FI" sz="3200" b="1" dirty="0" err="1" smtClean="0">
                <a:solidFill>
                  <a:srgbClr val="0070C0"/>
                </a:solidFill>
              </a:rPr>
              <a:t>support</a:t>
            </a:r>
            <a:r>
              <a:rPr lang="fi-FI" sz="3200" b="1" dirty="0" smtClean="0">
                <a:solidFill>
                  <a:srgbClr val="0070C0"/>
                </a:solidFill>
              </a:rPr>
              <a:t>?</a:t>
            </a:r>
            <a:endParaRPr lang="fi-FI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5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37212356"/>
              </p:ext>
            </p:extLst>
          </p:nvPr>
        </p:nvGraphicFramePr>
        <p:xfrm>
          <a:off x="539750" y="332656"/>
          <a:ext cx="8085138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rot="19089739">
            <a:off x="6612530" y="804579"/>
            <a:ext cx="197970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fi-FI" sz="3200" b="1" dirty="0" err="1" smtClean="0">
                <a:solidFill>
                  <a:srgbClr val="0070C0"/>
                </a:solidFill>
              </a:rPr>
              <a:t>Adequate</a:t>
            </a:r>
            <a:r>
              <a:rPr lang="fi-FI" sz="3200" b="1" dirty="0" smtClean="0">
                <a:solidFill>
                  <a:srgbClr val="0070C0"/>
                </a:solidFill>
              </a:rPr>
              <a:t> </a:t>
            </a:r>
          </a:p>
          <a:p>
            <a:r>
              <a:rPr lang="fi-FI" sz="3200" b="1" dirty="0" smtClean="0">
                <a:solidFill>
                  <a:srgbClr val="0070C0"/>
                </a:solidFill>
              </a:rPr>
              <a:t>data </a:t>
            </a:r>
          </a:p>
          <a:p>
            <a:r>
              <a:rPr lang="fi-FI" sz="3200" b="1" dirty="0" err="1" smtClean="0">
                <a:solidFill>
                  <a:srgbClr val="0070C0"/>
                </a:solidFill>
              </a:rPr>
              <a:t>support</a:t>
            </a:r>
            <a:r>
              <a:rPr lang="fi-FI" sz="3200" b="1" dirty="0" smtClean="0">
                <a:solidFill>
                  <a:srgbClr val="0070C0"/>
                </a:solidFill>
              </a:rPr>
              <a:t>?</a:t>
            </a:r>
            <a:endParaRPr lang="fi-FI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ONE </a:t>
            </a:r>
            <a:r>
              <a:rPr lang="en-US" dirty="0"/>
              <a:t>thing that </a:t>
            </a:r>
            <a:r>
              <a:rPr lang="en-US" i="1" dirty="0"/>
              <a:t>your institution </a:t>
            </a:r>
            <a:r>
              <a:rPr lang="en-US" dirty="0"/>
              <a:t>can do with technology to </a:t>
            </a:r>
            <a:r>
              <a:rPr lang="en-US" i="1" dirty="0"/>
              <a:t>better facilitate or support</a:t>
            </a:r>
            <a:r>
              <a:rPr lang="en-US" dirty="0"/>
              <a:t> your faculty role 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19672" y="2852936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val 6"/>
          <p:cNvSpPr/>
          <p:nvPr/>
        </p:nvSpPr>
        <p:spPr>
          <a:xfrm>
            <a:off x="97159" y="2935280"/>
            <a:ext cx="2098119" cy="1067802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Confidential</a:t>
            </a:r>
            <a:r>
              <a:rPr lang="fi-FI" dirty="0" smtClean="0"/>
              <a:t> </a:t>
            </a:r>
            <a:r>
              <a:rPr lang="fi-FI" dirty="0" err="1" smtClean="0"/>
              <a:t>collaboration</a:t>
            </a:r>
            <a:r>
              <a:rPr lang="fi-FI" dirty="0" smtClean="0"/>
              <a:t> 5</a:t>
            </a:r>
            <a:endParaRPr lang="fi-FI" dirty="0"/>
          </a:p>
        </p:txBody>
      </p:sp>
      <p:sp>
        <p:nvSpPr>
          <p:cNvPr id="8" name="Oval 7"/>
          <p:cNvSpPr/>
          <p:nvPr/>
        </p:nvSpPr>
        <p:spPr>
          <a:xfrm>
            <a:off x="1979331" y="2662198"/>
            <a:ext cx="1656184" cy="975952"/>
          </a:xfrm>
          <a:prstGeom prst="ellipse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File</a:t>
            </a:r>
            <a:r>
              <a:rPr lang="fi-FI" dirty="0" smtClean="0"/>
              <a:t> </a:t>
            </a:r>
            <a:r>
              <a:rPr lang="fi-FI" dirty="0" err="1" smtClean="0"/>
              <a:t>sharing</a:t>
            </a:r>
            <a:r>
              <a:rPr lang="fi-FI" dirty="0" smtClean="0"/>
              <a:t> 3</a:t>
            </a:r>
            <a:endParaRPr lang="fi-FI" dirty="0"/>
          </a:p>
        </p:txBody>
      </p:sp>
      <p:sp>
        <p:nvSpPr>
          <p:cNvPr id="9" name="Oval 8"/>
          <p:cNvSpPr/>
          <p:nvPr/>
        </p:nvSpPr>
        <p:spPr>
          <a:xfrm>
            <a:off x="2339752" y="1730417"/>
            <a:ext cx="1703040" cy="983475"/>
          </a:xfrm>
          <a:prstGeom prst="ellipse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Web </a:t>
            </a:r>
            <a:r>
              <a:rPr lang="fi-FI" dirty="0" err="1" smtClean="0"/>
              <a:t>pages</a:t>
            </a:r>
            <a:r>
              <a:rPr lang="fi-FI" dirty="0" smtClean="0"/>
              <a:t> 2</a:t>
            </a:r>
            <a:endParaRPr lang="fi-FI" dirty="0"/>
          </a:p>
        </p:txBody>
      </p:sp>
      <p:sp>
        <p:nvSpPr>
          <p:cNvPr id="10" name="Oval 9"/>
          <p:cNvSpPr/>
          <p:nvPr/>
        </p:nvSpPr>
        <p:spPr>
          <a:xfrm>
            <a:off x="97160" y="1842598"/>
            <a:ext cx="2520280" cy="1150146"/>
          </a:xfrm>
          <a:prstGeom prst="ellipse">
            <a:avLst/>
          </a:prstGeom>
          <a:solidFill>
            <a:srgbClr val="0070C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Needs</a:t>
            </a:r>
            <a:r>
              <a:rPr lang="fi-FI" dirty="0" smtClean="0"/>
              <a:t> of </a:t>
            </a:r>
            <a:r>
              <a:rPr lang="fi-FI" dirty="0" err="1" smtClean="0"/>
              <a:t>research</a:t>
            </a:r>
            <a:r>
              <a:rPr lang="fi-FI" dirty="0" smtClean="0"/>
              <a:t> </a:t>
            </a:r>
            <a:r>
              <a:rPr lang="fi-FI" dirty="0" err="1" smtClean="0"/>
              <a:t>projects</a:t>
            </a:r>
            <a:r>
              <a:rPr lang="fi-FI" dirty="0" smtClean="0"/>
              <a:t> 4</a:t>
            </a:r>
            <a:endParaRPr lang="fi-FI" dirty="0"/>
          </a:p>
        </p:txBody>
      </p:sp>
      <p:sp>
        <p:nvSpPr>
          <p:cNvPr id="11" name="Oval 10"/>
          <p:cNvSpPr/>
          <p:nvPr/>
        </p:nvSpPr>
        <p:spPr>
          <a:xfrm>
            <a:off x="5565222" y="1670928"/>
            <a:ext cx="2520280" cy="1150146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Student</a:t>
            </a:r>
            <a:r>
              <a:rPr lang="fi-FI" dirty="0" smtClean="0"/>
              <a:t> </a:t>
            </a:r>
            <a:r>
              <a:rPr lang="fi-FI" dirty="0" err="1" smtClean="0"/>
              <a:t>information</a:t>
            </a:r>
            <a:r>
              <a:rPr lang="fi-FI" dirty="0" smtClean="0"/>
              <a:t> </a:t>
            </a:r>
            <a:r>
              <a:rPr lang="fi-FI" dirty="0" err="1" smtClean="0"/>
              <a:t>systems</a:t>
            </a:r>
            <a:r>
              <a:rPr lang="fi-FI" dirty="0" smtClean="0"/>
              <a:t> 19</a:t>
            </a:r>
            <a:endParaRPr lang="fi-FI" dirty="0"/>
          </a:p>
        </p:txBody>
      </p:sp>
      <p:sp>
        <p:nvSpPr>
          <p:cNvPr id="12" name="Oval 11"/>
          <p:cNvSpPr/>
          <p:nvPr/>
        </p:nvSpPr>
        <p:spPr>
          <a:xfrm>
            <a:off x="3816296" y="2452265"/>
            <a:ext cx="2071879" cy="1091302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Various</a:t>
            </a:r>
            <a:r>
              <a:rPr lang="fi-FI" dirty="0" smtClean="0"/>
              <a:t> software </a:t>
            </a:r>
            <a:r>
              <a:rPr lang="fi-FI" dirty="0" err="1" smtClean="0"/>
              <a:t>needs</a:t>
            </a:r>
            <a:r>
              <a:rPr lang="fi-FI" dirty="0" smtClean="0"/>
              <a:t> 12</a:t>
            </a:r>
            <a:endParaRPr lang="fi-FI" dirty="0"/>
          </a:p>
        </p:txBody>
      </p:sp>
      <p:sp>
        <p:nvSpPr>
          <p:cNvPr id="13" name="Oval 12"/>
          <p:cNvSpPr/>
          <p:nvPr/>
        </p:nvSpPr>
        <p:spPr>
          <a:xfrm>
            <a:off x="3379686" y="3516135"/>
            <a:ext cx="2084619" cy="1000495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Support </a:t>
            </a:r>
            <a:r>
              <a:rPr lang="fi-FI" dirty="0" err="1" smtClean="0"/>
              <a:t>needed</a:t>
            </a:r>
            <a:r>
              <a:rPr lang="fi-FI" dirty="0" smtClean="0"/>
              <a:t> 10</a:t>
            </a:r>
            <a:endParaRPr lang="fi-FI" dirty="0"/>
          </a:p>
        </p:txBody>
      </p:sp>
      <p:sp>
        <p:nvSpPr>
          <p:cNvPr id="14" name="Oval 13"/>
          <p:cNvSpPr/>
          <p:nvPr/>
        </p:nvSpPr>
        <p:spPr>
          <a:xfrm>
            <a:off x="6727219" y="3530055"/>
            <a:ext cx="2398780" cy="104896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Classrooms</a:t>
            </a:r>
            <a:r>
              <a:rPr lang="fi-FI" dirty="0" smtClean="0"/>
              <a:t> 7</a:t>
            </a:r>
            <a:endParaRPr lang="fi-FI" dirty="0"/>
          </a:p>
        </p:txBody>
      </p:sp>
      <p:sp>
        <p:nvSpPr>
          <p:cNvPr id="15" name="Oval 14"/>
          <p:cNvSpPr/>
          <p:nvPr/>
        </p:nvSpPr>
        <p:spPr>
          <a:xfrm>
            <a:off x="1656422" y="3607828"/>
            <a:ext cx="1656184" cy="975952"/>
          </a:xfrm>
          <a:prstGeom prst="ellipse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Data </a:t>
            </a:r>
            <a:r>
              <a:rPr lang="fi-FI" dirty="0" err="1" smtClean="0"/>
              <a:t>storage</a:t>
            </a:r>
            <a:r>
              <a:rPr lang="fi-FI" dirty="0" smtClean="0"/>
              <a:t> 6</a:t>
            </a:r>
            <a:endParaRPr lang="fi-FI" dirty="0"/>
          </a:p>
        </p:txBody>
      </p:sp>
      <p:sp>
        <p:nvSpPr>
          <p:cNvPr id="16" name="Oval 15"/>
          <p:cNvSpPr/>
          <p:nvPr/>
        </p:nvSpPr>
        <p:spPr>
          <a:xfrm>
            <a:off x="7232639" y="1217418"/>
            <a:ext cx="1893360" cy="811337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Integration</a:t>
            </a:r>
            <a:r>
              <a:rPr lang="fi-FI" dirty="0" smtClean="0"/>
              <a:t> of </a:t>
            </a:r>
            <a:r>
              <a:rPr lang="fi-FI" dirty="0" err="1" smtClean="0"/>
              <a:t>systems</a:t>
            </a:r>
            <a:r>
              <a:rPr lang="fi-FI" dirty="0" smtClean="0"/>
              <a:t> 4</a:t>
            </a:r>
            <a:endParaRPr lang="fi-FI" dirty="0"/>
          </a:p>
        </p:txBody>
      </p:sp>
      <p:sp>
        <p:nvSpPr>
          <p:cNvPr id="17" name="Oval 16"/>
          <p:cNvSpPr/>
          <p:nvPr/>
        </p:nvSpPr>
        <p:spPr>
          <a:xfrm>
            <a:off x="34222" y="3942438"/>
            <a:ext cx="1656184" cy="975952"/>
          </a:xfrm>
          <a:prstGeom prst="ellipse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Scientific</a:t>
            </a:r>
            <a:r>
              <a:rPr lang="fi-FI" dirty="0" smtClean="0"/>
              <a:t> </a:t>
            </a:r>
            <a:r>
              <a:rPr lang="fi-FI" dirty="0" err="1" smtClean="0"/>
              <a:t>journals</a:t>
            </a:r>
            <a:r>
              <a:rPr lang="fi-FI" dirty="0" smtClean="0"/>
              <a:t> 6</a:t>
            </a:r>
            <a:endParaRPr lang="fi-FI" dirty="0"/>
          </a:p>
        </p:txBody>
      </p:sp>
      <p:sp>
        <p:nvSpPr>
          <p:cNvPr id="18" name="Oval 17"/>
          <p:cNvSpPr/>
          <p:nvPr/>
        </p:nvSpPr>
        <p:spPr>
          <a:xfrm>
            <a:off x="3220453" y="4465024"/>
            <a:ext cx="2125301" cy="1004675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Network 4</a:t>
            </a:r>
            <a:endParaRPr lang="fi-FI" dirty="0"/>
          </a:p>
        </p:txBody>
      </p:sp>
      <p:sp>
        <p:nvSpPr>
          <p:cNvPr id="19" name="Oval 18"/>
          <p:cNvSpPr/>
          <p:nvPr/>
        </p:nvSpPr>
        <p:spPr>
          <a:xfrm>
            <a:off x="5036695" y="4095804"/>
            <a:ext cx="2041376" cy="941316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Remote </a:t>
            </a:r>
            <a:r>
              <a:rPr lang="fi-FI" dirty="0" err="1" smtClean="0"/>
              <a:t>access</a:t>
            </a:r>
            <a:r>
              <a:rPr lang="fi-FI" dirty="0" smtClean="0"/>
              <a:t> 4</a:t>
            </a:r>
            <a:endParaRPr lang="fi-FI" dirty="0"/>
          </a:p>
        </p:txBody>
      </p:sp>
      <p:sp>
        <p:nvSpPr>
          <p:cNvPr id="20" name="Oval 19"/>
          <p:cNvSpPr/>
          <p:nvPr/>
        </p:nvSpPr>
        <p:spPr>
          <a:xfrm>
            <a:off x="7308304" y="2409353"/>
            <a:ext cx="1786316" cy="1044035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Online </a:t>
            </a:r>
            <a:r>
              <a:rPr lang="fi-FI" dirty="0" err="1" smtClean="0"/>
              <a:t>teaching</a:t>
            </a:r>
            <a:r>
              <a:rPr lang="fi-FI" dirty="0" smtClean="0"/>
              <a:t> 4</a:t>
            </a:r>
            <a:endParaRPr lang="fi-FI" dirty="0"/>
          </a:p>
        </p:txBody>
      </p:sp>
      <p:sp>
        <p:nvSpPr>
          <p:cNvPr id="21" name="Oval 20"/>
          <p:cNvSpPr/>
          <p:nvPr/>
        </p:nvSpPr>
        <p:spPr>
          <a:xfrm>
            <a:off x="4938812" y="4981334"/>
            <a:ext cx="2125301" cy="1004675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Admin</a:t>
            </a:r>
            <a:r>
              <a:rPr lang="fi-FI" dirty="0" smtClean="0"/>
              <a:t> </a:t>
            </a:r>
            <a:r>
              <a:rPr lang="fi-FI" dirty="0" err="1" smtClean="0"/>
              <a:t>rights</a:t>
            </a:r>
            <a:r>
              <a:rPr lang="fi-FI" dirty="0" smtClean="0"/>
              <a:t> 15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6817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technology has the </a:t>
            </a:r>
            <a:r>
              <a:rPr lang="en-US" i="1" dirty="0" smtClean="0"/>
              <a:t>greatest </a:t>
            </a:r>
            <a:r>
              <a:rPr lang="en-US" dirty="0" smtClean="0"/>
              <a:t>potential positive impact on your faculty role? 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815D0FA-D02A-0640-99E9-F9BA78C58440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6C4BE77-5FCA-3844-8BD6-7ECE8B5BEE8D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3966" y="1343537"/>
            <a:ext cx="5280485" cy="923330"/>
          </a:xfrm>
          <a:prstGeom prst="rect">
            <a:avLst/>
          </a:prstGeom>
          <a:solidFill>
            <a:srgbClr val="0070C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Well working </a:t>
            </a:r>
            <a:r>
              <a:rPr lang="en-US" sz="2000" b="1" dirty="0">
                <a:solidFill>
                  <a:schemeClr val="bg1"/>
                </a:solidFill>
              </a:rPr>
              <a:t>wireless access </a:t>
            </a:r>
            <a:r>
              <a:rPr lang="en-US" sz="2000" dirty="0">
                <a:solidFill>
                  <a:schemeClr val="bg1"/>
                </a:solidFill>
              </a:rPr>
              <a:t>everywhere on 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campus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smtClean="0">
                <a:solidFill>
                  <a:schemeClr val="bg1"/>
                </a:solidFill>
              </a:rPr>
              <a:t>Good </a:t>
            </a:r>
            <a:r>
              <a:rPr lang="en-US" sz="2000" dirty="0">
                <a:solidFill>
                  <a:schemeClr val="bg1"/>
                </a:solidFill>
              </a:rPr>
              <a:t>multimedia environment in 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class </a:t>
            </a:r>
            <a:r>
              <a:rPr lang="en-US" sz="2000" dirty="0">
                <a:solidFill>
                  <a:schemeClr val="bg1"/>
                </a:solidFill>
              </a:rPr>
              <a:t>rooms.</a:t>
            </a:r>
            <a:endParaRPr lang="fi-FI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001" y="5340234"/>
            <a:ext cx="6868868" cy="1231106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Are you serious? I wish there were chalk-boards, they're the 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most </a:t>
            </a:r>
            <a:r>
              <a:rPr lang="en-US" sz="2000" dirty="0">
                <a:solidFill>
                  <a:schemeClr val="bg1"/>
                </a:solidFill>
              </a:rPr>
              <a:t>flexible things I know of. </a:t>
            </a:r>
            <a:r>
              <a:rPr lang="en-US" sz="2000" b="1" dirty="0">
                <a:solidFill>
                  <a:schemeClr val="bg1"/>
                </a:solidFill>
              </a:rPr>
              <a:t>Technology is just a tool.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Being </a:t>
            </a:r>
            <a:r>
              <a:rPr lang="en-US" sz="2000" dirty="0">
                <a:solidFill>
                  <a:schemeClr val="bg1"/>
                </a:solidFill>
              </a:rPr>
              <a:t>able to watch films, videos, clippings, images with 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good </a:t>
            </a:r>
            <a:r>
              <a:rPr lang="en-US" sz="2000" dirty="0">
                <a:solidFill>
                  <a:schemeClr val="bg1"/>
                </a:solidFill>
              </a:rPr>
              <a:t>quality is neat, but not </a:t>
            </a:r>
            <a:r>
              <a:rPr lang="en-US" sz="2000" dirty="0" smtClean="0">
                <a:solidFill>
                  <a:schemeClr val="bg1"/>
                </a:solidFill>
              </a:rPr>
              <a:t>a necessity.</a:t>
            </a:r>
            <a:endParaRPr lang="fi-FI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9790" y="3649662"/>
            <a:ext cx="4680519" cy="153888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 specific technology but rather a new 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vision </a:t>
            </a:r>
            <a:r>
              <a:rPr lang="en-US" sz="2000" b="1" dirty="0">
                <a:solidFill>
                  <a:schemeClr val="bg1"/>
                </a:solidFill>
              </a:rPr>
              <a:t>of what education is </a:t>
            </a:r>
            <a:r>
              <a:rPr lang="en-US" sz="2000" dirty="0">
                <a:solidFill>
                  <a:schemeClr val="bg1"/>
                </a:solidFill>
              </a:rPr>
              <a:t>and then broad </a:t>
            </a:r>
            <a:r>
              <a:rPr lang="en-US" sz="2000" dirty="0" smtClean="0">
                <a:solidFill>
                  <a:schemeClr val="bg1"/>
                </a:solidFill>
              </a:rPr>
              <a:t>support </a:t>
            </a:r>
            <a:r>
              <a:rPr lang="en-US" sz="2000" dirty="0">
                <a:solidFill>
                  <a:schemeClr val="bg1"/>
                </a:solidFill>
              </a:rPr>
              <a:t>for that. Currently there is only </a:t>
            </a:r>
            <a:r>
              <a:rPr lang="en-US" sz="2000" dirty="0" smtClean="0">
                <a:solidFill>
                  <a:schemeClr val="bg1"/>
                </a:solidFill>
              </a:rPr>
              <a:t>support </a:t>
            </a:r>
            <a:r>
              <a:rPr lang="en-US" sz="2000" dirty="0">
                <a:solidFill>
                  <a:schemeClr val="bg1"/>
                </a:solidFill>
              </a:rPr>
              <a:t>for traditional in-class lectures </a:t>
            </a:r>
            <a:r>
              <a:rPr lang="en-US" sz="2000" dirty="0" smtClean="0">
                <a:solidFill>
                  <a:schemeClr val="bg1"/>
                </a:solidFill>
              </a:rPr>
              <a:t>and </a:t>
            </a:r>
            <a:r>
              <a:rPr lang="en-US" sz="2000" dirty="0">
                <a:solidFill>
                  <a:schemeClr val="bg1"/>
                </a:solidFill>
              </a:rPr>
              <a:t>some material distribution</a:t>
            </a:r>
            <a:r>
              <a:rPr lang="en-US" sz="2000" dirty="0"/>
              <a:t>. </a:t>
            </a:r>
            <a:endParaRPr lang="fi-FI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160536" y="2436256"/>
            <a:ext cx="4123432" cy="1754326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My mobile devices (</a:t>
            </a:r>
            <a:r>
              <a:rPr lang="en-US" dirty="0">
                <a:solidFill>
                  <a:schemeClr val="bg1"/>
                </a:solidFill>
              </a:rPr>
              <a:t>laptop, tablet, mobile phones), also in combination.    Student laptops for their assignments, </a:t>
            </a:r>
            <a:r>
              <a:rPr lang="en-US" dirty="0" smtClean="0">
                <a:solidFill>
                  <a:schemeClr val="bg1"/>
                </a:solidFill>
              </a:rPr>
              <a:t>presentations</a:t>
            </a:r>
            <a:r>
              <a:rPr lang="en-US" dirty="0">
                <a:solidFill>
                  <a:schemeClr val="bg1"/>
                </a:solidFill>
              </a:rPr>
              <a:t>, etc.    Virtual </a:t>
            </a:r>
            <a:r>
              <a:rPr lang="en-US" dirty="0" err="1">
                <a:solidFill>
                  <a:schemeClr val="bg1"/>
                </a:solidFill>
              </a:rPr>
              <a:t>chatrooms</a:t>
            </a:r>
            <a:r>
              <a:rPr lang="en-US" dirty="0">
                <a:solidFill>
                  <a:schemeClr val="bg1"/>
                </a:solidFill>
              </a:rPr>
              <a:t> and Google docs for student coordination and cooperation.</a:t>
            </a:r>
            <a:endParaRPr lang="fi-FI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38999" y="2642849"/>
            <a:ext cx="4288353" cy="707886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lbany AMT, Albany"/>
              </a:rPr>
              <a:t>Students</a:t>
            </a:r>
            <a:r>
              <a:rPr lang="en-US" sz="2000" dirty="0" smtClean="0">
                <a:solidFill>
                  <a:schemeClr val="bg1"/>
                </a:solidFill>
                <a:latin typeface="Albany AMT, Albany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lbany AMT, Albany"/>
              </a:rPr>
              <a:t>have their own </a:t>
            </a:r>
            <a:r>
              <a:rPr lang="en-US" sz="2000" dirty="0" smtClean="0">
                <a:solidFill>
                  <a:schemeClr val="bg1"/>
                </a:solidFill>
                <a:latin typeface="Albany AMT, Albany"/>
              </a:rPr>
              <a:t>lightweight</a:t>
            </a:r>
          </a:p>
          <a:p>
            <a:r>
              <a:rPr lang="en-US" sz="2000" dirty="0">
                <a:solidFill>
                  <a:schemeClr val="bg1"/>
                </a:solidFill>
                <a:latin typeface="Albany AMT, Albany"/>
              </a:rPr>
              <a:t>l</a:t>
            </a:r>
            <a:r>
              <a:rPr lang="en-US" sz="2000" dirty="0" smtClean="0">
                <a:solidFill>
                  <a:schemeClr val="bg1"/>
                </a:solidFill>
                <a:latin typeface="Albany AMT, Albany"/>
              </a:rPr>
              <a:t>aptops</a:t>
            </a:r>
            <a:r>
              <a:rPr lang="en-US" sz="2000" dirty="0" smtClean="0">
                <a:solidFill>
                  <a:schemeClr val="bg1"/>
                </a:solidFill>
                <a:latin typeface="Albany AMT, Albany"/>
              </a:rPr>
              <a:t>, tablets and smartphones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fi-FI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0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2. Esimerkkejä yhteistyöstä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fi-FI" sz="2800" dirty="0" smtClean="0"/>
              <a:t>cloudinfo.aalto.fi sisällön päivitys ja kääntäminen englanniksi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fi-FI" sz="2800" dirty="0" smtClean="0"/>
              <a:t>tutkimustietojärjestelmän käytettävyystutkimus</a:t>
            </a:r>
            <a:endParaRPr lang="fi-FI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cloudinfo.aalto.fi</a:t>
            </a:r>
            <a:br>
              <a:rPr lang="fi-FI" dirty="0"/>
            </a:br>
            <a:r>
              <a:rPr lang="fi-FI" sz="2800" dirty="0"/>
              <a:t>https://wiki.aalto.fi/display/aaltocloudinfo/Home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1622"/>
            <a:ext cx="9193565" cy="48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”</a:t>
            </a:r>
            <a:r>
              <a:rPr lang="fi-FI" i="1" dirty="0" smtClean="0"/>
              <a:t>Opiskelijoiden </a:t>
            </a:r>
            <a:r>
              <a:rPr lang="fi-FI" dirty="0" smtClean="0"/>
              <a:t>kommentit”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800" dirty="0"/>
              <a:t>Tekninen osaaminen ja suhtautuminen </a:t>
            </a:r>
            <a:r>
              <a:rPr lang="fi-FI" sz="2800" dirty="0" smtClean="0"/>
              <a:t>teknologiaan parani</a:t>
            </a:r>
            <a:r>
              <a:rPr lang="fi-FI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800" dirty="0" smtClean="0"/>
              <a:t>Sopimuslukutaito </a:t>
            </a:r>
            <a:r>
              <a:rPr lang="fi-FI" sz="2800" dirty="0"/>
              <a:t>kehittyi.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800" dirty="0" smtClean="0"/>
              <a:t>Tiimityöskentely </a:t>
            </a:r>
            <a:r>
              <a:rPr lang="fi-FI" sz="2800" dirty="0"/>
              <a:t>toimi tehokkaasti.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800" dirty="0" smtClean="0"/>
              <a:t>Pieniä käytännön </a:t>
            </a:r>
            <a:r>
              <a:rPr lang="fi-FI" sz="2800" dirty="0"/>
              <a:t>hidasteita esim. </a:t>
            </a:r>
            <a:r>
              <a:rPr lang="fi-FI" sz="2800" dirty="0" smtClean="0"/>
              <a:t>käyttöoikeuksien ja wikin </a:t>
            </a:r>
            <a:r>
              <a:rPr lang="fi-FI" sz="2800" dirty="0"/>
              <a:t>kanssa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800" dirty="0" smtClean="0"/>
              <a:t>Kasvanut </a:t>
            </a:r>
            <a:r>
              <a:rPr lang="fi-FI" sz="2800" dirty="0"/>
              <a:t>vainoharha: Google</a:t>
            </a:r>
            <a:endParaRPr lang="fi-FI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2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Sisältö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i-FI" sz="2800" dirty="0" smtClean="0"/>
              <a:t>Tutkimuksen ja tutkijoiden tarpeet </a:t>
            </a:r>
          </a:p>
          <a:p>
            <a:pPr marL="514350" indent="-514350">
              <a:buFont typeface="+mj-lt"/>
              <a:buAutoNum type="arabicPeriod"/>
            </a:pPr>
            <a:r>
              <a:rPr lang="fi-FI" sz="2800" dirty="0" smtClean="0"/>
              <a:t>Esimerkkejä yhteistyöstä</a:t>
            </a:r>
            <a:endParaRPr lang="fi-FI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3129263"/>
            <a:ext cx="3372801" cy="2468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99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5364088" y="1773896"/>
            <a:ext cx="3210107" cy="3837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endParaRPr sz="4219" dirty="0">
              <a:solidFill>
                <a:srgbClr val="0365C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lvl="0" algn="l">
              <a:lnSpc>
                <a:spcPct val="80000"/>
              </a:lnSpc>
              <a:defRPr sz="1800"/>
            </a:pPr>
            <a:r>
              <a:rPr sz="4219" dirty="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sz="4219" dirty="0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rPr>
              <a:t>alto</a:t>
            </a:r>
          </a:p>
          <a:p>
            <a:pPr lvl="0" algn="l">
              <a:lnSpc>
                <a:spcPct val="80000"/>
              </a:lnSpc>
              <a:defRPr sz="1800"/>
            </a:pPr>
            <a:r>
              <a:rPr sz="4219" dirty="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rPr>
              <a:t>C</a:t>
            </a:r>
            <a:r>
              <a:rPr sz="4219" dirty="0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rPr>
              <a:t>urrent </a:t>
            </a:r>
            <a:r>
              <a:rPr sz="4219" dirty="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sz="4219" dirty="0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rPr>
              <a:t>esearch </a:t>
            </a:r>
            <a:r>
              <a:rPr sz="4219" dirty="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sz="4219" dirty="0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rPr>
              <a:t>nformation </a:t>
            </a:r>
            <a:r>
              <a:rPr sz="4219" dirty="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rPr>
              <a:t>S</a:t>
            </a:r>
            <a:r>
              <a:rPr sz="4219" dirty="0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rPr>
              <a:t>ystem</a:t>
            </a:r>
          </a:p>
          <a:p>
            <a:pPr lvl="0" algn="r">
              <a:defRPr sz="1800"/>
            </a:pPr>
            <a:endParaRPr sz="2109" dirty="0">
              <a:solidFill>
                <a:srgbClr val="0024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lvl="0" algn="l">
              <a:defRPr sz="1800"/>
            </a:pPr>
            <a:endParaRPr sz="2109" dirty="0">
              <a:solidFill>
                <a:srgbClr val="002452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39" name="Tenttu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568" y="4289543"/>
            <a:ext cx="3258979" cy="1063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reseda_kaksikiel_300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182" y="3002783"/>
            <a:ext cx="3258979" cy="103201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488596" y="1671154"/>
            <a:ext cx="4092662" cy="120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11000" b="1">
                <a:solidFill>
                  <a:srgbClr val="52C49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600" dirty="0" err="1">
                <a:solidFill>
                  <a:srgbClr val="339966"/>
                </a:solidFill>
                <a:latin typeface="Helvetica Light"/>
              </a:rPr>
              <a:t>Rescat</a:t>
            </a:r>
            <a:endParaRPr sz="9600" dirty="0">
              <a:solidFill>
                <a:srgbClr val="339966"/>
              </a:solidFill>
              <a:latin typeface="Helvetica Light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4167241" y="2999498"/>
            <a:ext cx="926502" cy="830797"/>
          </a:xfrm>
          <a:prstGeom prst="rightArrow">
            <a:avLst>
              <a:gd name="adj1" fmla="val 32000"/>
              <a:gd name="adj2" fmla="val 78210"/>
            </a:avLst>
          </a:prstGeom>
          <a:solidFill>
            <a:srgbClr val="0365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7504" y="266337"/>
            <a:ext cx="9036496" cy="1195798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fi-FI" sz="3600" b="1" dirty="0" smtClean="0">
                <a:solidFill>
                  <a:srgbClr val="0070C0"/>
                </a:solidFill>
              </a:rPr>
              <a:t>Tutkimustietojärjestelmän (ACRIS) </a:t>
            </a:r>
            <a:r>
              <a:rPr lang="fi-FI" sz="3600" b="1" i="1" dirty="0" smtClean="0">
                <a:solidFill>
                  <a:srgbClr val="0070C0"/>
                </a:solidFill>
              </a:rPr>
              <a:t>käytettävyys- ja saavutettavuustutkimus</a:t>
            </a:r>
            <a:r>
              <a:rPr lang="fi-FI" sz="3600" dirty="0" smtClean="0"/>
              <a:t/>
            </a:r>
            <a:br>
              <a:rPr lang="fi-FI" sz="3600" dirty="0" smtClean="0"/>
            </a:br>
            <a:r>
              <a:rPr lang="fi-FI" sz="3600" dirty="0" smtClean="0"/>
              <a:t/>
            </a:r>
            <a:br>
              <a:rPr lang="fi-FI" sz="3600" dirty="0" smtClean="0"/>
            </a:br>
            <a:endParaRPr lang="fi-FI" sz="3600" dirty="0"/>
          </a:p>
        </p:txBody>
      </p:sp>
    </p:spTree>
    <p:extLst>
      <p:ext uri="{BB962C8B-B14F-4D97-AF65-F5344CB8AC3E}">
        <p14:creationId xmlns:p14="http://schemas.microsoft.com/office/powerpoint/2010/main" val="1585698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551080" y="4387953"/>
            <a:ext cx="8085599" cy="6618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522640" y="4415242"/>
            <a:ext cx="5936332" cy="566928"/>
          </a:xfrm>
          <a:prstGeom prst="roundRect">
            <a:avLst/>
          </a:prstGeom>
          <a:solidFill>
            <a:srgbClr val="FFEB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Rounded Rectangle 20"/>
          <p:cNvSpPr/>
          <p:nvPr/>
        </p:nvSpPr>
        <p:spPr>
          <a:xfrm>
            <a:off x="3091618" y="4451130"/>
            <a:ext cx="4209782" cy="256031"/>
          </a:xfrm>
          <a:prstGeom prst="roundRect">
            <a:avLst/>
          </a:prstGeom>
          <a:solidFill>
            <a:srgbClr val="FFEB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b="1" dirty="0" smtClean="0">
                <a:solidFill>
                  <a:schemeClr val="tx1"/>
                </a:solidFill>
              </a:rPr>
              <a:t>PURE valmisohjelma 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ctrTitle"/>
          </p:nvPr>
        </p:nvSpPr>
        <p:spPr>
          <a:xfrm>
            <a:off x="551080" y="55002"/>
            <a:ext cx="8085599" cy="1267414"/>
          </a:xfrm>
        </p:spPr>
        <p:txBody>
          <a:bodyPr/>
          <a:lstStyle/>
          <a:p>
            <a:r>
              <a:rPr lang="fi-FI" dirty="0" smtClean="0"/>
              <a:t>ACRIS-hanke </a:t>
            </a:r>
            <a:r>
              <a:rPr lang="fi-FI" dirty="0"/>
              <a:t/>
            </a:r>
            <a:br>
              <a:rPr lang="fi-FI" dirty="0"/>
            </a:br>
            <a:endParaRPr lang="fi-FI" dirty="0"/>
          </a:p>
        </p:txBody>
      </p:sp>
      <p:sp>
        <p:nvSpPr>
          <p:cNvPr id="13" name="Rounded Rectangle 12"/>
          <p:cNvSpPr/>
          <p:nvPr/>
        </p:nvSpPr>
        <p:spPr>
          <a:xfrm>
            <a:off x="540001" y="1322416"/>
            <a:ext cx="8082817" cy="9120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863" y="1322416"/>
            <a:ext cx="21067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b="1" dirty="0">
                <a:solidFill>
                  <a:srgbClr val="005EB8"/>
                </a:solidFill>
              </a:rPr>
              <a:t>Ohjaavat </a:t>
            </a:r>
            <a:r>
              <a:rPr lang="fi-FI" sz="1600" b="1" dirty="0" smtClean="0">
                <a:solidFill>
                  <a:srgbClr val="005EB8"/>
                </a:solidFill>
              </a:rPr>
              <a:t>periaatteet ja tavoitteet</a:t>
            </a:r>
            <a:endParaRPr lang="fi-FI" sz="1600" b="1" dirty="0">
              <a:solidFill>
                <a:srgbClr val="005EB8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1080" y="2276623"/>
            <a:ext cx="8071739" cy="127784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37" y="2431027"/>
            <a:ext cx="136328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b="1" dirty="0">
                <a:solidFill>
                  <a:srgbClr val="005EB8"/>
                </a:solidFill>
                <a:ea typeface="ＭＳ Ｐゴシック" charset="0"/>
              </a:rPr>
              <a:t>Palvelut</a:t>
            </a:r>
            <a:endParaRPr lang="en-GB" sz="1600" b="1" dirty="0">
              <a:solidFill>
                <a:srgbClr val="005EB8"/>
              </a:solidFill>
              <a:ea typeface="ＭＳ Ｐゴシック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37220" y="3609754"/>
            <a:ext cx="8096678" cy="73536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0599" y="3699012"/>
            <a:ext cx="136328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b="1" dirty="0" smtClean="0">
                <a:solidFill>
                  <a:srgbClr val="005EB8"/>
                </a:solidFill>
                <a:ea typeface="ＭＳ Ｐゴシック" charset="0"/>
              </a:rPr>
              <a:t>Toimenpiteet</a:t>
            </a:r>
            <a:endParaRPr lang="fi-FI" sz="1600" b="1" dirty="0">
              <a:solidFill>
                <a:srgbClr val="005EB8"/>
              </a:solidFill>
              <a:ea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0637" y="4470957"/>
            <a:ext cx="136328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b="1" dirty="0">
                <a:solidFill>
                  <a:srgbClr val="005EB8"/>
                </a:solidFill>
                <a:ea typeface="ＭＳ Ｐゴシック" charset="0"/>
              </a:rPr>
              <a:t>Sovellus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669440" y="3664201"/>
            <a:ext cx="2527069" cy="2743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dirty="0" smtClean="0">
                <a:solidFill>
                  <a:schemeClr val="tx1"/>
                </a:solidFill>
              </a:rPr>
              <a:t>Integraatiot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545975" y="3670915"/>
            <a:ext cx="2075707" cy="2743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chemeClr val="tx1"/>
                </a:solidFill>
              </a:rPr>
              <a:t>Työnkulut ja </a:t>
            </a:r>
            <a:r>
              <a:rPr lang="fi-FI" dirty="0" smtClean="0">
                <a:solidFill>
                  <a:schemeClr val="tx1"/>
                </a:solidFill>
              </a:rPr>
              <a:t>roolit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669441" y="3990059"/>
            <a:ext cx="2527068" cy="2743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chemeClr val="tx1"/>
                </a:solidFill>
              </a:rPr>
              <a:t>Tietomallit ja -virrat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60492" y="4717178"/>
            <a:ext cx="1404073" cy="256032"/>
          </a:xfrm>
          <a:prstGeom prst="rect">
            <a:avLst/>
          </a:prstGeom>
          <a:solidFill>
            <a:srgbClr val="FFEB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dirty="0" smtClean="0">
                <a:solidFill>
                  <a:schemeClr val="tx1"/>
                </a:solidFill>
              </a:rPr>
              <a:t>Ylläpito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32975" y="4746491"/>
            <a:ext cx="1866451" cy="256032"/>
          </a:xfrm>
          <a:prstGeom prst="rect">
            <a:avLst/>
          </a:prstGeom>
          <a:solidFill>
            <a:srgbClr val="FFEB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chemeClr val="tx1"/>
                </a:solidFill>
              </a:rPr>
              <a:t>Palvelutasot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69153" y="4751587"/>
            <a:ext cx="1363822" cy="256032"/>
          </a:xfrm>
          <a:prstGeom prst="rect">
            <a:avLst/>
          </a:prstGeom>
          <a:solidFill>
            <a:srgbClr val="FFEB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dirty="0" smtClean="0">
                <a:solidFill>
                  <a:schemeClr val="tx1"/>
                </a:solidFill>
              </a:rPr>
              <a:t>Kieliversiot</a:t>
            </a:r>
            <a:r>
              <a:rPr lang="fi-FI" sz="1500" dirty="0" smtClean="0">
                <a:solidFill>
                  <a:schemeClr val="tx1"/>
                </a:solidFill>
              </a:rPr>
              <a:t> 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533625" y="3987189"/>
            <a:ext cx="2075709" cy="2743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chemeClr val="tx1"/>
                </a:solidFill>
              </a:rPr>
              <a:t>Data migraatiot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0068" y="2969657"/>
            <a:ext cx="1777661" cy="4362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i="1" dirty="0">
                <a:solidFill>
                  <a:srgbClr val="005EB8"/>
                </a:solidFill>
              </a:rPr>
              <a:t>Palvelun </a:t>
            </a:r>
            <a:r>
              <a:rPr lang="fi-FI" sz="1600" i="1" dirty="0" smtClean="0">
                <a:solidFill>
                  <a:srgbClr val="005EB8"/>
                </a:solidFill>
              </a:rPr>
              <a:t>omistaja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i="1" dirty="0">
                <a:solidFill>
                  <a:srgbClr val="005EB8"/>
                </a:solidFill>
              </a:rPr>
              <a:t>j</a:t>
            </a:r>
            <a:r>
              <a:rPr lang="fi-FI" sz="1600" i="1" dirty="0" smtClean="0">
                <a:solidFill>
                  <a:srgbClr val="005EB8"/>
                </a:solidFill>
              </a:rPr>
              <a:t>a Aalto IT</a:t>
            </a:r>
            <a:endParaRPr lang="en-GB" sz="1600" i="1" dirty="0">
              <a:solidFill>
                <a:srgbClr val="005EB8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494925" y="2352186"/>
            <a:ext cx="1892805" cy="343961"/>
          </a:xfrm>
          <a:prstGeom prst="roundRect">
            <a:avLst/>
          </a:prstGeom>
          <a:solidFill>
            <a:srgbClr val="005EB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400" dirty="0">
                <a:solidFill>
                  <a:schemeClr val="bg1"/>
                </a:solidFill>
              </a:rPr>
              <a:t>3</a:t>
            </a:r>
            <a:r>
              <a:rPr lang="fi-FI" sz="1400" dirty="0" smtClean="0">
                <a:solidFill>
                  <a:schemeClr val="bg1"/>
                </a:solidFill>
              </a:rPr>
              <a:t>. Tutkimusraportointi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662791" y="2958260"/>
            <a:ext cx="1758220" cy="443835"/>
          </a:xfrm>
          <a:prstGeom prst="roundRect">
            <a:avLst/>
          </a:prstGeom>
          <a:solidFill>
            <a:srgbClr val="005EB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400" dirty="0">
                <a:solidFill>
                  <a:schemeClr val="bg1"/>
                </a:solidFill>
              </a:rPr>
              <a:t>4</a:t>
            </a:r>
            <a:r>
              <a:rPr lang="fi-FI" sz="1400" dirty="0" smtClean="0">
                <a:solidFill>
                  <a:schemeClr val="bg1"/>
                </a:solidFill>
              </a:rPr>
              <a:t>. Julkinen tutkimustietoportaali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585559" y="2952676"/>
            <a:ext cx="1810494" cy="438721"/>
          </a:xfrm>
          <a:prstGeom prst="roundRect">
            <a:avLst/>
          </a:prstGeom>
          <a:solidFill>
            <a:srgbClr val="005EB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400" dirty="0">
                <a:solidFill>
                  <a:schemeClr val="bg1"/>
                </a:solidFill>
              </a:rPr>
              <a:t>5</a:t>
            </a:r>
            <a:r>
              <a:rPr lang="fi-FI" sz="1400" dirty="0" smtClean="0">
                <a:solidFill>
                  <a:schemeClr val="bg1"/>
                </a:solidFill>
              </a:rPr>
              <a:t>. Tutkimustoiminnan sisällöllinen hallinta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864350" y="1360162"/>
            <a:ext cx="2378764" cy="454697"/>
          </a:xfrm>
          <a:prstGeom prst="roundRect">
            <a:avLst/>
          </a:prstGeom>
          <a:solidFill>
            <a:srgbClr val="009C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dirty="0" smtClean="0">
                <a:solidFill>
                  <a:srgbClr val="FFFFFF"/>
                </a:solidFill>
              </a:rPr>
              <a:t>Akateemisen toiminnan tukeminen ja seuranta</a:t>
            </a:r>
            <a:endParaRPr lang="en-GB" sz="16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606007" y="1403871"/>
            <a:ext cx="2953792" cy="373242"/>
          </a:xfrm>
          <a:prstGeom prst="roundRect">
            <a:avLst/>
          </a:prstGeom>
          <a:solidFill>
            <a:srgbClr val="009C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dirty="0" smtClean="0">
                <a:solidFill>
                  <a:srgbClr val="FFFFFF"/>
                </a:solidFill>
              </a:rPr>
              <a:t>Yliopiston arvioinnit (RAE 2017)</a:t>
            </a:r>
            <a:endParaRPr lang="en-GB" sz="16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03480" y="4717178"/>
            <a:ext cx="1160722" cy="256032"/>
          </a:xfrm>
          <a:prstGeom prst="rect">
            <a:avLst/>
          </a:prstGeom>
          <a:solidFill>
            <a:srgbClr val="FFEB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dirty="0">
                <a:solidFill>
                  <a:schemeClr val="tx1"/>
                </a:solidFill>
              </a:rPr>
              <a:t>Tietoturva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606007" y="1830740"/>
            <a:ext cx="2953792" cy="364432"/>
          </a:xfrm>
          <a:prstGeom prst="roundRect">
            <a:avLst/>
          </a:prstGeom>
          <a:solidFill>
            <a:srgbClr val="009C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dirty="0" smtClean="0">
                <a:solidFill>
                  <a:srgbClr val="FFFFFF"/>
                </a:solidFill>
              </a:rPr>
              <a:t>Rahoittajaraportointi (ml. OKM)</a:t>
            </a:r>
            <a:endParaRPr lang="en-GB" sz="1600" dirty="0">
              <a:solidFill>
                <a:srgbClr val="FFFFFF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867004" y="1883802"/>
            <a:ext cx="2378764" cy="310127"/>
          </a:xfrm>
          <a:prstGeom prst="roundRect">
            <a:avLst/>
          </a:prstGeom>
          <a:solidFill>
            <a:srgbClr val="009C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dirty="0" smtClean="0">
                <a:solidFill>
                  <a:srgbClr val="FFFFFF"/>
                </a:solidFill>
              </a:rPr>
              <a:t>Yliopiston urajärjestelmät </a:t>
            </a:r>
            <a:endParaRPr lang="en-GB" sz="1600" dirty="0">
              <a:solidFill>
                <a:srgbClr val="FFFFFF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662791" y="2323825"/>
            <a:ext cx="1748161" cy="460626"/>
          </a:xfrm>
          <a:prstGeom prst="roundRect">
            <a:avLst/>
          </a:prstGeom>
          <a:solidFill>
            <a:srgbClr val="005EB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500" dirty="0" smtClean="0">
                <a:solidFill>
                  <a:schemeClr val="bg1"/>
                </a:solidFill>
              </a:rPr>
              <a:t>1</a:t>
            </a:r>
            <a:r>
              <a:rPr lang="fi-FI" sz="1400" dirty="0" smtClean="0">
                <a:solidFill>
                  <a:schemeClr val="bg1"/>
                </a:solidFill>
              </a:rPr>
              <a:t>. Julkaisujen hallinta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682049" y="2958260"/>
            <a:ext cx="1781251" cy="459011"/>
          </a:xfrm>
          <a:prstGeom prst="roundRect">
            <a:avLst/>
          </a:prstGeom>
          <a:solidFill>
            <a:srgbClr val="005EB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GB" sz="1500" dirty="0">
                <a:solidFill>
                  <a:schemeClr val="bg1"/>
                </a:solidFill>
              </a:rPr>
              <a:t>6</a:t>
            </a:r>
            <a:r>
              <a:rPr lang="en-GB" sz="1400" dirty="0" smtClean="0">
                <a:solidFill>
                  <a:schemeClr val="bg1"/>
                </a:solidFill>
              </a:rPr>
              <a:t>. </a:t>
            </a:r>
            <a:r>
              <a:rPr lang="en-GB" sz="1400" dirty="0" err="1" smtClean="0">
                <a:solidFill>
                  <a:schemeClr val="bg1"/>
                </a:solidFill>
              </a:rPr>
              <a:t>Tutkimusprojektien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</a:rPr>
              <a:t>hakemusten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</a:rPr>
              <a:t>hallinta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4555596" y="2333923"/>
            <a:ext cx="1784973" cy="450528"/>
          </a:xfrm>
          <a:prstGeom prst="roundRect">
            <a:avLst/>
          </a:prstGeom>
          <a:solidFill>
            <a:srgbClr val="005EB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400" dirty="0" smtClean="0">
                <a:solidFill>
                  <a:schemeClr val="bg1"/>
                </a:solidFill>
              </a:rPr>
              <a:t>2. Ansioidenhallinta 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400" dirty="0" smtClean="0">
                <a:solidFill>
                  <a:schemeClr val="bg1"/>
                </a:solidFill>
              </a:rPr>
              <a:t>ja CV-työkalu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0068" y="4717178"/>
            <a:ext cx="1633506" cy="314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i="1" dirty="0" err="1" smtClean="0">
                <a:solidFill>
                  <a:srgbClr val="005EB8"/>
                </a:solidFill>
              </a:rPr>
              <a:t>Elsevier</a:t>
            </a:r>
            <a:r>
              <a:rPr lang="fi-FI" sz="1600" i="1" dirty="0" smtClean="0">
                <a:solidFill>
                  <a:srgbClr val="005EB8"/>
                </a:solidFill>
              </a:rPr>
              <a:t>  (</a:t>
            </a:r>
            <a:r>
              <a:rPr lang="fi-FI" sz="1600" i="1" dirty="0" err="1" smtClean="0">
                <a:solidFill>
                  <a:srgbClr val="005EB8"/>
                </a:solidFill>
              </a:rPr>
              <a:t>Atira</a:t>
            </a:r>
            <a:r>
              <a:rPr lang="fi-FI" sz="1600" i="1" dirty="0" smtClean="0">
                <a:solidFill>
                  <a:srgbClr val="005EB8"/>
                </a:solidFill>
              </a:rPr>
              <a:t>)</a:t>
            </a:r>
            <a:endParaRPr lang="en-GB" sz="1600" i="1" dirty="0">
              <a:solidFill>
                <a:srgbClr val="005EB8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0636" y="4019115"/>
            <a:ext cx="1561823" cy="2701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i="1" dirty="0" smtClean="0">
                <a:solidFill>
                  <a:srgbClr val="005EB8"/>
                </a:solidFill>
              </a:rPr>
              <a:t>PF, IT, Kirjasto</a:t>
            </a:r>
            <a:endParaRPr lang="en-GB" sz="1600" i="1" dirty="0">
              <a:solidFill>
                <a:srgbClr val="005EB8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79903" y="1830740"/>
            <a:ext cx="746184" cy="32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i="1" dirty="0" smtClean="0">
                <a:solidFill>
                  <a:srgbClr val="005EB8"/>
                </a:solidFill>
              </a:rPr>
              <a:t>Johto</a:t>
            </a:r>
            <a:endParaRPr lang="en-GB" sz="1600" i="1" dirty="0">
              <a:solidFill>
                <a:srgbClr val="005EB8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583829" y="2724508"/>
            <a:ext cx="1907237" cy="77340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FF0000"/>
                </a:solidFill>
              </a:rPr>
              <a:t>Vaihe 2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F6C4BE77-5FCA-3844-8BD6-7ECE8B5BEE8D}" type="slidenum">
              <a:rPr lang="fi-FI" smtClean="0"/>
              <a:pPr>
                <a:defRPr/>
              </a:pPr>
              <a:t>21</a:t>
            </a:fld>
            <a:endParaRPr lang="fi-FI" dirty="0"/>
          </a:p>
        </p:txBody>
      </p:sp>
      <p:sp>
        <p:nvSpPr>
          <p:cNvPr id="38" name="Rounded Rectangle 37"/>
          <p:cNvSpPr/>
          <p:nvPr/>
        </p:nvSpPr>
        <p:spPr>
          <a:xfrm>
            <a:off x="551080" y="5095002"/>
            <a:ext cx="8085599" cy="6457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0599" y="5288515"/>
            <a:ext cx="136328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fi-FI" sz="1600" b="1" dirty="0" smtClean="0">
                <a:solidFill>
                  <a:srgbClr val="005EB8"/>
                </a:solidFill>
              </a:rPr>
              <a:t>Kustannukset</a:t>
            </a:r>
            <a:endParaRPr lang="fi-FI" sz="1600" b="1" dirty="0">
              <a:solidFill>
                <a:srgbClr val="005EB8"/>
              </a:solidFill>
              <a:ea typeface="ＭＳ Ｐゴシック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440692" y="5149517"/>
            <a:ext cx="6119107" cy="536264"/>
          </a:xfrm>
          <a:prstGeom prst="roundRect">
            <a:avLst/>
          </a:prstGeom>
          <a:solidFill>
            <a:srgbClr val="FFEB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5" name="Rectangle 44"/>
          <p:cNvSpPr/>
          <p:nvPr/>
        </p:nvSpPr>
        <p:spPr>
          <a:xfrm>
            <a:off x="2363812" y="5149517"/>
            <a:ext cx="6195987" cy="479216"/>
          </a:xfrm>
          <a:prstGeom prst="rect">
            <a:avLst/>
          </a:prstGeom>
          <a:solidFill>
            <a:srgbClr val="FFEB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i-FI" sz="1200" dirty="0" smtClean="0">
                <a:solidFill>
                  <a:schemeClr val="tx1"/>
                </a:solidFill>
              </a:rPr>
              <a:t>n. 800 </a:t>
            </a:r>
            <a:r>
              <a:rPr lang="fi-FI" sz="1200" dirty="0">
                <a:solidFill>
                  <a:schemeClr val="tx1"/>
                </a:solidFill>
              </a:rPr>
              <a:t>000</a:t>
            </a:r>
            <a:r>
              <a:rPr lang="fi-FI" sz="1200" dirty="0" smtClean="0">
                <a:solidFill>
                  <a:schemeClr val="tx1"/>
                </a:solidFill>
              </a:rPr>
              <a:t>€ (sisältää järjestelmähankinnan, </a:t>
            </a:r>
            <a:r>
              <a:rPr lang="fi-FI" sz="1200" dirty="0">
                <a:solidFill>
                  <a:schemeClr val="tx1"/>
                </a:solidFill>
              </a:rPr>
              <a:t>ylläpidon, yliopiston sisäisen </a:t>
            </a:r>
            <a:r>
              <a:rPr lang="fi-FI" sz="1200" dirty="0" smtClean="0">
                <a:solidFill>
                  <a:schemeClr val="tx1"/>
                </a:solidFill>
              </a:rPr>
              <a:t>työn, </a:t>
            </a:r>
            <a:r>
              <a:rPr lang="fi-FI" sz="1200" dirty="0">
                <a:solidFill>
                  <a:schemeClr val="tx1"/>
                </a:solidFill>
              </a:rPr>
              <a:t>käyttöönoton yms. </a:t>
            </a:r>
            <a:r>
              <a:rPr lang="fi-FI" sz="1200" dirty="0">
                <a:solidFill>
                  <a:schemeClr val="tx1"/>
                </a:solidFill>
              </a:rPr>
              <a:t>k</a:t>
            </a:r>
            <a:r>
              <a:rPr lang="fi-FI" sz="1200" dirty="0" smtClean="0">
                <a:solidFill>
                  <a:schemeClr val="tx1"/>
                </a:solidFill>
              </a:rPr>
              <a:t>ulut). </a:t>
            </a:r>
            <a:r>
              <a:rPr lang="fi-FI" sz="1200" dirty="0" smtClean="0">
                <a:solidFill>
                  <a:schemeClr val="tx1"/>
                </a:solidFill>
              </a:rPr>
              <a:t>Hanke </a:t>
            </a:r>
            <a:r>
              <a:rPr lang="fi-FI" sz="1200" dirty="0">
                <a:solidFill>
                  <a:schemeClr val="tx1"/>
                </a:solidFill>
              </a:rPr>
              <a:t>on aloitettu vuonna 2012. Järjestelmä on käyttövalmiina vuoden 2015 </a:t>
            </a:r>
            <a:r>
              <a:rPr lang="fi-FI" sz="1200" dirty="0" smtClean="0">
                <a:solidFill>
                  <a:schemeClr val="tx1"/>
                </a:solidFill>
              </a:rPr>
              <a:t>puolivälissä </a:t>
            </a:r>
            <a:r>
              <a:rPr lang="fi-FI" sz="1200" dirty="0">
                <a:solidFill>
                  <a:schemeClr val="tx1"/>
                </a:solidFill>
              </a:rPr>
              <a:t>ja yliopiston laajuisessa käytössä 2016 alkuun mennessä.</a:t>
            </a:r>
            <a:endParaRPr lang="en-GB" sz="1200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28459601"/>
              </p:ext>
            </p:extLst>
          </p:nvPr>
        </p:nvGraphicFramePr>
        <p:xfrm>
          <a:off x="537220" y="764704"/>
          <a:ext cx="8499276" cy="4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63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2054987" y="5426554"/>
            <a:ext cx="227786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i-FI" sz="2000" kern="0" dirty="0" smtClean="0"/>
              <a:t>Käytettävyystestaus</a:t>
            </a:r>
            <a:endParaRPr sz="2000" kern="0" dirty="0"/>
          </a:p>
        </p:txBody>
      </p:sp>
      <p:sp>
        <p:nvSpPr>
          <p:cNvPr id="206" name="Shape 206"/>
          <p:cNvSpPr/>
          <p:nvPr/>
        </p:nvSpPr>
        <p:spPr>
          <a:xfrm>
            <a:off x="2143125" y="480324"/>
            <a:ext cx="1849865" cy="3693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30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i-FI" sz="2400" kern="0" dirty="0" smtClean="0">
                <a:solidFill>
                  <a:schemeClr val="bg1"/>
                </a:solidFill>
              </a:rPr>
              <a:t>Projektin alku</a:t>
            </a:r>
            <a:endParaRPr sz="2400" kern="0" dirty="0">
              <a:solidFill>
                <a:schemeClr val="bg1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43125" y="1002786"/>
            <a:ext cx="279082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Vaatimukset</a:t>
            </a:r>
          </a:p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Markkinoiden kartoitus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Käytettävyysmenetelmät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2127517" y="2115919"/>
            <a:ext cx="2311530" cy="3693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30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i-FI" sz="2400" kern="0" dirty="0" smtClean="0">
                <a:solidFill>
                  <a:schemeClr val="bg1"/>
                </a:solidFill>
              </a:rPr>
              <a:t>Investointipäätös</a:t>
            </a:r>
            <a:endParaRPr sz="2400" kern="0" dirty="0">
              <a:solidFill>
                <a:schemeClr val="bg1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918133" y="2746859"/>
            <a:ext cx="469443" cy="466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25400">
            <a:solidFill>
              <a:srgbClr val="FFFFFF"/>
            </a:solidFill>
          </a:ln>
        </p:spPr>
        <p:txBody>
          <a:bodyPr lIns="45719" tIns="45719" rIns="45719" bIns="45719"/>
          <a:lstStyle/>
          <a:p>
            <a:pPr defTabSz="321457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2120941" y="2590340"/>
            <a:ext cx="273714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Tekniset vuoropuhelut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Sopimus yhteishankinnasta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143125" y="3514933"/>
            <a:ext cx="1934825" cy="3693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30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i-FI" sz="2400" kern="0" dirty="0" smtClean="0">
                <a:solidFill>
                  <a:schemeClr val="bg1"/>
                </a:solidFill>
              </a:rPr>
              <a:t>Tarjouspyyntö</a:t>
            </a:r>
            <a:endParaRPr sz="2400" kern="0" dirty="0">
              <a:solidFill>
                <a:schemeClr val="bg1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918133" y="4049130"/>
            <a:ext cx="469443" cy="466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25400">
            <a:solidFill>
              <a:srgbClr val="FFFFFF"/>
            </a:solidFill>
          </a:ln>
        </p:spPr>
        <p:txBody>
          <a:bodyPr lIns="45719" tIns="45719" rIns="45719" bIns="45719"/>
          <a:lstStyle/>
          <a:p>
            <a:pPr defTabSz="321457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2143125" y="4125203"/>
            <a:ext cx="68287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i-FI" sz="2000" kern="0" dirty="0" smtClean="0"/>
              <a:t>Q &amp; A</a:t>
            </a:r>
            <a:endParaRPr sz="2000" kern="0" dirty="0"/>
          </a:p>
        </p:txBody>
      </p:sp>
      <p:sp>
        <p:nvSpPr>
          <p:cNvPr id="214" name="Shape 214"/>
          <p:cNvSpPr/>
          <p:nvPr/>
        </p:nvSpPr>
        <p:spPr>
          <a:xfrm>
            <a:off x="2120941" y="4624632"/>
            <a:ext cx="2776401" cy="3693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321457">
              <a:defRPr sz="1800"/>
            </a:pPr>
            <a:r>
              <a:rPr lang="fi-FI" sz="24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Tarjouksen deadline</a:t>
            </a:r>
            <a:endParaRPr sz="24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2088650" y="6049626"/>
            <a:ext cx="2210542" cy="3693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30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i-FI" sz="2400" kern="0" dirty="0" smtClean="0">
                <a:solidFill>
                  <a:schemeClr val="bg1"/>
                </a:solidFill>
              </a:rPr>
              <a:t>Hankintapäätös</a:t>
            </a:r>
            <a:endParaRPr sz="2400" kern="0" dirty="0">
              <a:solidFill>
                <a:schemeClr val="bg1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902330" y="5351399"/>
            <a:ext cx="469443" cy="466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25400">
            <a:solidFill>
              <a:srgbClr val="FFFFFF"/>
            </a:solidFill>
          </a:ln>
        </p:spPr>
        <p:txBody>
          <a:bodyPr lIns="45719" tIns="45719" rIns="45719" bIns="45719"/>
          <a:lstStyle/>
          <a:p>
            <a:pPr defTabSz="321457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5277085" y="480324"/>
            <a:ext cx="382219" cy="1922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390"/>
                  <a:pt x="10800" y="21131"/>
                </a:cubicBezTo>
                <a:lnTo>
                  <a:pt x="10800" y="11269"/>
                </a:lnTo>
                <a:cubicBezTo>
                  <a:pt x="10800" y="11010"/>
                  <a:pt x="5965" y="10800"/>
                  <a:pt x="0" y="10800"/>
                </a:cubicBezTo>
                <a:cubicBezTo>
                  <a:pt x="5965" y="10800"/>
                  <a:pt x="10800" y="10590"/>
                  <a:pt x="10800" y="10331"/>
                </a:cubicBezTo>
                <a:lnTo>
                  <a:pt x="10800" y="469"/>
                </a:lnTo>
                <a:cubicBezTo>
                  <a:pt x="10800" y="210"/>
                  <a:pt x="15635" y="0"/>
                  <a:pt x="21600" y="0"/>
                </a:cubicBezTo>
              </a:path>
            </a:pathLst>
          </a:custGeom>
          <a:ln w="127000">
            <a:solidFill>
              <a:srgbClr val="0365C0"/>
            </a:solidFill>
            <a:miter lim="400000"/>
          </a:ln>
        </p:spPr>
        <p:txBody>
          <a:bodyPr lIns="45719" tIns="45719" rIns="45719" bIns="45719" anchor="ctr"/>
          <a:lstStyle/>
          <a:p>
            <a:pPr algn="ctr" defTabSz="321457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87" kern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5238374" y="4595751"/>
            <a:ext cx="382221" cy="2063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51"/>
                  <a:pt x="10800" y="21267"/>
                </a:cubicBezTo>
                <a:lnTo>
                  <a:pt x="10800" y="11133"/>
                </a:lnTo>
                <a:cubicBezTo>
                  <a:pt x="10800" y="10949"/>
                  <a:pt x="5965" y="10800"/>
                  <a:pt x="0" y="10800"/>
                </a:cubicBezTo>
                <a:cubicBezTo>
                  <a:pt x="5965" y="10800"/>
                  <a:pt x="10800" y="10651"/>
                  <a:pt x="10800" y="10467"/>
                </a:cubicBezTo>
                <a:lnTo>
                  <a:pt x="10800" y="333"/>
                </a:lnTo>
                <a:cubicBezTo>
                  <a:pt x="10800" y="149"/>
                  <a:pt x="15635" y="0"/>
                  <a:pt x="21600" y="0"/>
                </a:cubicBezTo>
              </a:path>
            </a:pathLst>
          </a:custGeom>
          <a:ln w="127000">
            <a:solidFill>
              <a:srgbClr val="0365C0"/>
            </a:solidFill>
            <a:miter lim="400000"/>
          </a:ln>
        </p:spPr>
        <p:txBody>
          <a:bodyPr lIns="45719" tIns="45719" rIns="45719" bIns="45719" anchor="ctr"/>
          <a:lstStyle/>
          <a:p>
            <a:pPr algn="ctr" defTabSz="321457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87" kern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659304" y="677631"/>
            <a:ext cx="3353308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321457">
              <a:defRPr sz="1800"/>
            </a:pPr>
            <a:r>
              <a:rPr sz="2000" kern="0" dirty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8 </a:t>
            </a: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tapaamista menetelmän kehittämiseksi</a:t>
            </a:r>
            <a:r>
              <a:rPr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2000" kern="0" dirty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4/2013-11/2013</a:t>
            </a:r>
          </a:p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Demojen testaus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Kilpailutusdokumentaatio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63955" y="4857864"/>
            <a:ext cx="3619581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Testaajien rekrytointi</a:t>
            </a:r>
          </a:p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Menetelmän tarkentaminen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Pilottitestaus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Menetelmän ja ohjeiden testaus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321457">
              <a:defRPr sz="1800"/>
            </a:pPr>
            <a:r>
              <a:rPr lang="fi-FI" sz="2000" kern="0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Raportointi</a:t>
            </a:r>
            <a:endParaRPr sz="2000" kern="0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5238374" y="3968053"/>
            <a:ext cx="382221" cy="529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018"/>
                  <a:pt x="10800" y="20301"/>
                </a:cubicBezTo>
                <a:lnTo>
                  <a:pt x="10800" y="12099"/>
                </a:lnTo>
                <a:cubicBezTo>
                  <a:pt x="10800" y="11382"/>
                  <a:pt x="5965" y="10800"/>
                  <a:pt x="0" y="10800"/>
                </a:cubicBezTo>
                <a:cubicBezTo>
                  <a:pt x="5965" y="10800"/>
                  <a:pt x="10800" y="10218"/>
                  <a:pt x="10800" y="9501"/>
                </a:cubicBezTo>
                <a:lnTo>
                  <a:pt x="10800" y="1299"/>
                </a:lnTo>
                <a:cubicBezTo>
                  <a:pt x="10800" y="582"/>
                  <a:pt x="15635" y="0"/>
                  <a:pt x="21600" y="0"/>
                </a:cubicBezTo>
              </a:path>
            </a:pathLst>
          </a:custGeom>
          <a:ln w="127000">
            <a:solidFill>
              <a:srgbClr val="0365C0"/>
            </a:solidFill>
            <a:miter lim="400000"/>
          </a:ln>
        </p:spPr>
        <p:txBody>
          <a:bodyPr lIns="45719" tIns="45719" rIns="45719" bIns="45719" anchor="ctr"/>
          <a:lstStyle/>
          <a:p>
            <a:pPr algn="ctr" defTabSz="321457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87" kern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5563955" y="4078872"/>
            <a:ext cx="326275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i-FI" sz="2000" kern="0" dirty="0" smtClean="0"/>
              <a:t>Käytettävyyden </a:t>
            </a:r>
            <a:r>
              <a:rPr sz="2000" kern="0" dirty="0" smtClean="0"/>
              <a:t>Q&amp;A </a:t>
            </a:r>
            <a:endParaRPr sz="2000" kern="0" dirty="0"/>
          </a:p>
        </p:txBody>
      </p:sp>
      <p:sp>
        <p:nvSpPr>
          <p:cNvPr id="223" name="Shape 223"/>
          <p:cNvSpPr/>
          <p:nvPr/>
        </p:nvSpPr>
        <p:spPr>
          <a:xfrm>
            <a:off x="5277085" y="2579327"/>
            <a:ext cx="382221" cy="529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018"/>
                  <a:pt x="10800" y="20301"/>
                </a:cubicBezTo>
                <a:lnTo>
                  <a:pt x="10800" y="12099"/>
                </a:lnTo>
                <a:cubicBezTo>
                  <a:pt x="10800" y="11382"/>
                  <a:pt x="5965" y="10800"/>
                  <a:pt x="0" y="10800"/>
                </a:cubicBezTo>
                <a:cubicBezTo>
                  <a:pt x="5965" y="10800"/>
                  <a:pt x="10800" y="10218"/>
                  <a:pt x="10800" y="9501"/>
                </a:cubicBezTo>
                <a:lnTo>
                  <a:pt x="10800" y="1299"/>
                </a:lnTo>
                <a:cubicBezTo>
                  <a:pt x="10800" y="582"/>
                  <a:pt x="15635" y="0"/>
                  <a:pt x="21600" y="0"/>
                </a:cubicBezTo>
              </a:path>
            </a:pathLst>
          </a:custGeom>
          <a:ln w="127000">
            <a:solidFill>
              <a:srgbClr val="0365C0"/>
            </a:solidFill>
            <a:miter lim="400000"/>
          </a:ln>
        </p:spPr>
        <p:txBody>
          <a:bodyPr lIns="45719" tIns="45719" rIns="45719" bIns="45719" anchor="ctr"/>
          <a:lstStyle/>
          <a:p>
            <a:pPr algn="ctr" defTabSz="321457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87" kern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5705773" y="2597755"/>
            <a:ext cx="326275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i-FI" sz="2000" kern="0" dirty="0" smtClean="0"/>
              <a:t>Vuoropuhelu käytettävyydestä</a:t>
            </a:r>
            <a:endParaRPr sz="2000" kern="0" dirty="0"/>
          </a:p>
        </p:txBody>
      </p:sp>
      <p:sp>
        <p:nvSpPr>
          <p:cNvPr id="225" name="Shape 225"/>
          <p:cNvSpPr/>
          <p:nvPr/>
        </p:nvSpPr>
        <p:spPr>
          <a:xfrm>
            <a:off x="505521" y="1941527"/>
            <a:ext cx="1278865" cy="796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1800" kern="0"/>
              <a:t>10/2013</a:t>
            </a:r>
          </a:p>
        </p:txBody>
      </p:sp>
      <p:sp>
        <p:nvSpPr>
          <p:cNvPr id="226" name="Shape 226"/>
          <p:cNvSpPr/>
          <p:nvPr/>
        </p:nvSpPr>
        <p:spPr>
          <a:xfrm>
            <a:off x="505521" y="3239450"/>
            <a:ext cx="1278865" cy="796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1800" kern="0"/>
              <a:t>12/2013</a:t>
            </a:r>
          </a:p>
        </p:txBody>
      </p:sp>
      <p:sp>
        <p:nvSpPr>
          <p:cNvPr id="227" name="Shape 227"/>
          <p:cNvSpPr/>
          <p:nvPr/>
        </p:nvSpPr>
        <p:spPr>
          <a:xfrm>
            <a:off x="505521" y="4537374"/>
            <a:ext cx="1278865" cy="796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1800" kern="0"/>
              <a:t>2/2014</a:t>
            </a:r>
          </a:p>
        </p:txBody>
      </p:sp>
      <p:sp>
        <p:nvSpPr>
          <p:cNvPr id="228" name="Shape 228"/>
          <p:cNvSpPr/>
          <p:nvPr/>
        </p:nvSpPr>
        <p:spPr>
          <a:xfrm>
            <a:off x="505521" y="5835297"/>
            <a:ext cx="1278865" cy="796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lang="fi-FI" sz="1800" kern="0" dirty="0" smtClean="0"/>
              <a:t>6/2014</a:t>
            </a:r>
            <a:endParaRPr sz="1800" kern="0" dirty="0"/>
          </a:p>
        </p:txBody>
      </p:sp>
      <p:sp>
        <p:nvSpPr>
          <p:cNvPr id="229" name="Shape 229"/>
          <p:cNvSpPr/>
          <p:nvPr/>
        </p:nvSpPr>
        <p:spPr>
          <a:xfrm>
            <a:off x="505521" y="272235"/>
            <a:ext cx="1278865" cy="796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0365C0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sz="1800" kern="0" dirty="0"/>
              <a:t>5/2012</a:t>
            </a:r>
          </a:p>
        </p:txBody>
      </p:sp>
      <p:sp>
        <p:nvSpPr>
          <p:cNvPr id="230" name="Shape 230"/>
          <p:cNvSpPr/>
          <p:nvPr/>
        </p:nvSpPr>
        <p:spPr>
          <a:xfrm>
            <a:off x="976421" y="1156311"/>
            <a:ext cx="352868" cy="35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</p:spPr>
        <p:txBody>
          <a:bodyPr lIns="45719" tIns="45719" rIns="45719" bIns="45719"/>
          <a:lstStyle/>
          <a:p>
            <a:pPr defTabSz="321457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968519" y="1511029"/>
            <a:ext cx="352868" cy="35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</p:spPr>
        <p:txBody>
          <a:bodyPr lIns="45719" tIns="45719" rIns="45719" bIns="45719"/>
          <a:lstStyle/>
          <a:p>
            <a:pPr defTabSz="321457">
              <a:defRPr sz="240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0662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creen Shot 2014-05-20 at 10.23.02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698" y="297656"/>
            <a:ext cx="6728605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60921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07505" y="28997"/>
            <a:ext cx="8928992" cy="824089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700"/>
            </a:pPr>
            <a:r>
              <a:rPr lang="fi-FI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Sidosryhmä         Rooli                         </a:t>
            </a:r>
            <a:r>
              <a:rPr lang="fi-FI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htp</a:t>
            </a:r>
            <a:endParaRPr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6" name="Table 236"/>
          <p:cNvGraphicFramePr/>
          <p:nvPr>
            <p:extLst>
              <p:ext uri="{D42A27DB-BD31-4B8C-83A1-F6EECF244321}">
                <p14:modId xmlns:p14="http://schemas.microsoft.com/office/powerpoint/2010/main" val="676464583"/>
              </p:ext>
            </p:extLst>
          </p:nvPr>
        </p:nvGraphicFramePr>
        <p:xfrm>
          <a:off x="179515" y="908720"/>
          <a:ext cx="8856982" cy="5799574"/>
        </p:xfrm>
        <a:graphic>
          <a:graphicData uri="http://schemas.openxmlformats.org/drawingml/2006/table">
            <a:tbl>
              <a:tblPr/>
              <a:tblGrid>
                <a:gridCol w="3579137"/>
                <a:gridCol w="4610854"/>
                <a:gridCol w="666991"/>
              </a:tblGrid>
              <a:tr h="591897"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Aalto IT </a:t>
                      </a:r>
                      <a:r>
                        <a:rPr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portfolio</a:t>
                      </a: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r>
                        <a:rPr lang="fi-FI" sz="2000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ohjausryhmä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Investointipäätös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endParaRPr sz="2000"/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</a:tr>
              <a:tr h="461830"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Vararehtori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Projektin</a:t>
                      </a:r>
                      <a:r>
                        <a:rPr lang="fi-FI" sz="2000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omistaja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endParaRPr sz="2000"/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</a:tr>
              <a:tr h="420242"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ACRIS </a:t>
                      </a:r>
                      <a:r>
                        <a:rPr lang="fi-FI" sz="2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ohjausyhmä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Projektin ohjaus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endParaRPr sz="2000"/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</a:tr>
              <a:tr h="1256205"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ACRIS </a:t>
                      </a: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projektiryhmä</a:t>
                      </a: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  <a:b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Menetelmän määrittely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Demodatan</a:t>
                      </a:r>
                      <a:r>
                        <a:rPr lang="fi-FI" sz="2000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toimittaminen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Testaajien</a:t>
                      </a:r>
                      <a:r>
                        <a:rPr lang="fi-FI" sz="2000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rekrytointi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Testaus ja valvonta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Dokumentaation valmistelu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</a:tr>
              <a:tr h="987849"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Tutkijat ja</a:t>
                      </a:r>
                      <a:r>
                        <a:rPr lang="fi-FI" sz="2000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opettajat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Menetelmän määrittely</a:t>
                      </a:r>
                    </a:p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Käytettävyystehtävät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n kerääminen,</a:t>
                      </a:r>
                      <a:r>
                        <a:rPr lang="fi-FI" sz="2000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analysointi ja julkaiseminen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15 </a:t>
                      </a:r>
                    </a:p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</a:tr>
              <a:tr h="420242"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Opiskelijat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 cap="flat" cmpd="sng" algn="ctr">
                      <a:solidFill>
                        <a:srgbClr val="000000"/>
                      </a:solidFill>
                      <a:custDash/>
                      <a:miter lim="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365C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Testien järjestäminen ja ohjaus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 cap="flat" cmpd="sng" algn="ctr">
                      <a:solidFill>
                        <a:srgbClr val="000000"/>
                      </a:solidFill>
                      <a:custDash/>
                      <a:miter lim="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custDash/>
                      <a:miter lim="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365C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0" marR="0" marT="0" marB="0" anchor="ctr" horzOverflow="overflow">
                    <a:lnL w="0" cap="flat" cmpd="sng" algn="ctr">
                      <a:solidFill>
                        <a:srgbClr val="000000"/>
                      </a:solidFill>
                      <a:custDash/>
                      <a:miter lim="0"/>
                      <a:headEnd type="none" w="med" len="med"/>
                      <a:tailEnd type="none" w="med" len="med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 cap="flat" cmpd="sng" algn="ctr">
                      <a:solidFill>
                        <a:srgbClr val="0365C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</a:tr>
              <a:tr h="595467"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Hankinta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Menetelmän konsultointi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Dokumentaation valmistelu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</a:tr>
              <a:tr h="601135"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Yhteishankinta</a:t>
                      </a:r>
                      <a:r>
                        <a:rPr lang="fi-FI" sz="2000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yliopistot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Menetelmän</a:t>
                      </a:r>
                      <a:r>
                        <a:rPr lang="fi-FI" sz="2000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ja dokumentaation läpikäynti ja kommentointi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lnSpc>
                          <a:spcPct val="80000"/>
                        </a:lnSpc>
                      </a:pPr>
                      <a:r>
                        <a:rPr sz="20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25400">
                      <a:solidFill>
                        <a:srgbClr val="0365C0"/>
                      </a:solidFill>
                      <a:miter lim="400000"/>
                    </a:lnB>
                    <a:noFill/>
                  </a:tcPr>
                </a:tc>
              </a:tr>
              <a:tr h="464707"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Palvelun</a:t>
                      </a:r>
                      <a:r>
                        <a:rPr lang="fi-FI" sz="2000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tarjoajat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r>
                        <a:rPr lang="fi-FI" sz="20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Demojärjestelmän toimittaminen </a:t>
                      </a:r>
                      <a:endParaRPr sz="2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lnSpc>
                          <a:spcPct val="80000"/>
                        </a:lnSpc>
                      </a:pPr>
                      <a:endParaRPr sz="2000" dirty="0"/>
                    </a:p>
                  </a:txBody>
                  <a:tcPr marL="0" marR="0" marT="0" marB="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5400">
                      <a:solidFill>
                        <a:srgbClr val="0365C0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277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US kysymykse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210698">
            <a:off x="385600" y="-1"/>
            <a:ext cx="6848382" cy="6858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oup 182"/>
          <p:cNvGrpSpPr/>
          <p:nvPr/>
        </p:nvGrpSpPr>
        <p:grpSpPr>
          <a:xfrm>
            <a:off x="4101990" y="2042200"/>
            <a:ext cx="4560319" cy="4057149"/>
            <a:chOff x="-12701" y="-355601"/>
            <a:chExt cx="6485787" cy="5770167"/>
          </a:xfrm>
        </p:grpSpPr>
        <p:grpSp>
          <p:nvGrpSpPr>
            <p:cNvPr id="178" name="Group 178"/>
            <p:cNvGrpSpPr/>
            <p:nvPr/>
          </p:nvGrpSpPr>
          <p:grpSpPr>
            <a:xfrm>
              <a:off x="-12701" y="-355601"/>
              <a:ext cx="6485787" cy="5770167"/>
              <a:chOff x="-12700" y="-355600"/>
              <a:chExt cx="6485785" cy="5770165"/>
            </a:xfrm>
          </p:grpSpPr>
          <p:sp>
            <p:nvSpPr>
              <p:cNvPr id="177" name="Shape 177"/>
              <p:cNvSpPr/>
              <p:nvPr/>
            </p:nvSpPr>
            <p:spPr>
              <a:xfrm>
                <a:off x="0" y="0"/>
                <a:ext cx="6460386" cy="53002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76" name="Picture 175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2700" y="-355600"/>
                <a:ext cx="6485786" cy="5770166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1" name="Group 181"/>
            <p:cNvGrpSpPr/>
            <p:nvPr/>
          </p:nvGrpSpPr>
          <p:grpSpPr>
            <a:xfrm>
              <a:off x="639926" y="718841"/>
              <a:ext cx="5033990" cy="4290481"/>
              <a:chOff x="0" y="-30735"/>
              <a:chExt cx="5033988" cy="4290479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0" y="-30735"/>
                <a:ext cx="4770033" cy="7797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4400" spc="-88">
                    <a:solidFill>
                      <a:srgbClr val="002452"/>
                    </a:solidFill>
                    <a:latin typeface="Arial Bold"/>
                    <a:ea typeface="Arial Bold"/>
                    <a:cs typeface="Arial Bold"/>
                    <a:sym typeface="Arial Bold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sz="3094" spc="-62" dirty="0" smtClean="0"/>
                  <a:t>Test</a:t>
                </a:r>
                <a:r>
                  <a:rPr lang="fi-FI" sz="3094" spc="-62" dirty="0" err="1" smtClean="0"/>
                  <a:t>idokumentaatio</a:t>
                </a:r>
                <a:endParaRPr sz="3094" spc="-62" dirty="0"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689964" y="801249"/>
                <a:ext cx="4344024" cy="34584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1125"/>
                  </a:spcBef>
                  <a:defRPr sz="1800"/>
                </a:pPr>
                <a:r>
                  <a:rPr lang="fi-FI" sz="2109" dirty="0" smtClean="0">
                    <a:solidFill>
                      <a:srgbClr val="002452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Kyselyt, muistiinpanot, videot, ruutu-kaappaukset </a:t>
                </a:r>
              </a:p>
              <a:p>
                <a:pPr>
                  <a:lnSpc>
                    <a:spcPct val="80000"/>
                  </a:lnSpc>
                  <a:spcBef>
                    <a:spcPts val="1125"/>
                  </a:spcBef>
                  <a:defRPr sz="1800"/>
                </a:pPr>
                <a:r>
                  <a:rPr lang="fi-FI" sz="2109" dirty="0" smtClean="0">
                    <a:solidFill>
                      <a:srgbClr val="002452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Lupa äänittää ja käyttää materiaalia</a:t>
                </a:r>
                <a:endParaRPr sz="2109" dirty="0">
                  <a:solidFill>
                    <a:srgbClr val="002452"/>
                  </a:solidFill>
                  <a:latin typeface="Arial Bold"/>
                  <a:ea typeface="Arial Bold"/>
                  <a:cs typeface="Arial Bold"/>
                  <a:sym typeface="Arial Bold"/>
                </a:endParaRPr>
              </a:p>
              <a:p>
                <a:pPr>
                  <a:lnSpc>
                    <a:spcPct val="80000"/>
                  </a:lnSpc>
                  <a:spcBef>
                    <a:spcPts val="1125"/>
                  </a:spcBef>
                  <a:defRPr sz="1800"/>
                </a:pPr>
                <a:r>
                  <a:rPr sz="2109" dirty="0" smtClean="0">
                    <a:solidFill>
                      <a:srgbClr val="002452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Data</a:t>
                </a:r>
                <a:r>
                  <a:rPr lang="fi-FI" sz="2109" dirty="0" smtClean="0">
                    <a:solidFill>
                      <a:srgbClr val="002452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a käytetään hankinnassa ja tuotekehitykseen</a:t>
                </a:r>
                <a:endParaRPr sz="2109" dirty="0">
                  <a:solidFill>
                    <a:srgbClr val="002452"/>
                  </a:solidFill>
                  <a:latin typeface="Arial Bold"/>
                  <a:ea typeface="Arial Bold"/>
                  <a:cs typeface="Arial Bold"/>
                  <a:sym typeface="Arial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86454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kansio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339805">
            <a:off x="-855900" y="-821531"/>
            <a:ext cx="10855800" cy="814184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 rot="20460000">
            <a:off x="303346" y="2162474"/>
            <a:ext cx="5119109" cy="143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67380" indent="-367380" defTabSz="321457">
              <a:lnSpc>
                <a:spcPct val="90000"/>
              </a:lnSpc>
              <a:buSzPct val="100000"/>
              <a:buAutoNum type="arabicParenR"/>
              <a:defRPr sz="1800"/>
            </a:pPr>
            <a:r>
              <a:rPr lang="fi-FI" sz="1969" b="1" dirty="0" smtClean="0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rPr>
              <a:t>Käytetään ja rakennetaan Aallon käytettävyysasiantuntijuutta </a:t>
            </a:r>
            <a:endParaRPr sz="1969" b="1" dirty="0" smtClean="0">
              <a:solidFill>
                <a:srgbClr val="0024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552805" lvl="1" indent="-385748" defTabSz="321457">
              <a:lnSpc>
                <a:spcPct val="90000"/>
              </a:lnSpc>
              <a:buSzPct val="100000"/>
              <a:buFont typeface="Arial"/>
              <a:buAutoNum type="alphaLcParenR"/>
              <a:defRPr sz="1800"/>
            </a:pPr>
            <a:r>
              <a:rPr lang="fi-FI" sz="1969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Varaa aikaa ja resursseja arvioinnin suunnittelulle</a:t>
            </a:r>
            <a:endParaRPr sz="1969" dirty="0" smtClean="0">
              <a:solidFill>
                <a:srgbClr val="00245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52805" lvl="1" indent="-385748" defTabSz="321457">
              <a:lnSpc>
                <a:spcPct val="90000"/>
              </a:lnSpc>
              <a:buSzPct val="100000"/>
              <a:buFont typeface="Arial"/>
              <a:buAutoNum type="alphaLcParenR"/>
              <a:defRPr sz="1800"/>
            </a:pPr>
            <a:r>
              <a:rPr lang="fi-FI" sz="1969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Päätehtävät tulevat asiakkailta</a:t>
            </a:r>
            <a:endParaRPr sz="1969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 rot="20456153">
            <a:off x="381093" y="1779682"/>
            <a:ext cx="287033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400" spc="-88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094" spc="-62" dirty="0"/>
              <a:t>Lessons learned</a:t>
            </a:r>
          </a:p>
        </p:txBody>
      </p:sp>
      <p:sp>
        <p:nvSpPr>
          <p:cNvPr id="244" name="Shape 244"/>
          <p:cNvSpPr/>
          <p:nvPr/>
        </p:nvSpPr>
        <p:spPr>
          <a:xfrm rot="20460000">
            <a:off x="312620" y="3507674"/>
            <a:ext cx="6707692" cy="1708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67380" indent="-367380" defTabSz="321457">
              <a:lnSpc>
                <a:spcPct val="90000"/>
              </a:lnSpc>
              <a:buSzPct val="100000"/>
              <a:buAutoNum type="arabicParenR" startAt="2"/>
              <a:defRPr sz="1800"/>
            </a:pPr>
            <a:r>
              <a:rPr lang="fi-FI" sz="1969" b="1" dirty="0" smtClean="0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rPr>
              <a:t>Ota osapuolet ajoissa mukaan, varaa aikaa</a:t>
            </a:r>
            <a:endParaRPr sz="1969" b="1" dirty="0">
              <a:solidFill>
                <a:srgbClr val="0024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552805" lvl="1" indent="-385748" defTabSz="321457">
              <a:lnSpc>
                <a:spcPct val="90000"/>
              </a:lnSpc>
              <a:buSzPct val="100000"/>
              <a:buFont typeface="Arial"/>
              <a:buAutoNum type="alphaLcParenR"/>
              <a:defRPr sz="1800"/>
            </a:pPr>
            <a:r>
              <a:rPr lang="fi-FI" sz="1969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Käytettävyys on osa tarjouspyyntöä</a:t>
            </a:r>
            <a:endParaRPr sz="1969" dirty="0">
              <a:solidFill>
                <a:srgbClr val="00245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52805" lvl="1" indent="-385748" defTabSz="321457">
              <a:lnSpc>
                <a:spcPct val="90000"/>
              </a:lnSpc>
              <a:buSzPct val="100000"/>
              <a:buFont typeface="Arial"/>
              <a:buAutoNum type="alphaLcParenR"/>
              <a:defRPr sz="1800"/>
            </a:pPr>
            <a:r>
              <a:rPr sz="1969" dirty="0" err="1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Potentia</a:t>
            </a:r>
            <a:r>
              <a:rPr lang="fi-FI" sz="1969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alisten tarjoajien pitää varautua testauksiin</a:t>
            </a:r>
            <a:endParaRPr sz="1969" dirty="0">
              <a:solidFill>
                <a:srgbClr val="00245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52805" lvl="1" indent="-385748" defTabSz="321457">
              <a:lnSpc>
                <a:spcPct val="90000"/>
              </a:lnSpc>
              <a:buSzPct val="100000"/>
              <a:buFont typeface="Arial"/>
              <a:buAutoNum type="alphaLcParenR"/>
              <a:defRPr sz="1800"/>
            </a:pPr>
            <a:r>
              <a:rPr lang="fi-FI" sz="1969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Arvioinnin onnistuminen riippuu testaajista ja heidän ajankäytöstään</a:t>
            </a:r>
            <a:endParaRPr sz="1969" dirty="0">
              <a:solidFill>
                <a:srgbClr val="00245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52805" lvl="1" indent="-385748" defTabSz="321457">
              <a:lnSpc>
                <a:spcPct val="90000"/>
              </a:lnSpc>
              <a:buSzPct val="100000"/>
              <a:buFont typeface="Arial"/>
              <a:buAutoNum type="alphaLcParenR"/>
              <a:defRPr sz="1800"/>
            </a:pPr>
            <a:r>
              <a:rPr lang="fi-FI" sz="1969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Koordinaatioon menee paljon aikaa</a:t>
            </a:r>
            <a:endParaRPr sz="1969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 rot="20460000">
            <a:off x="1060513" y="5186653"/>
            <a:ext cx="6057107" cy="890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67380" indent="-367380" defTabSz="321457">
              <a:lnSpc>
                <a:spcPct val="90000"/>
              </a:lnSpc>
              <a:buSzPct val="100000"/>
              <a:buAutoNum type="arabicParenR" startAt="3"/>
              <a:defRPr sz="1800"/>
            </a:pPr>
            <a:r>
              <a:rPr sz="1969" b="1" dirty="0" smtClean="0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rPr>
              <a:t>Pilot</a:t>
            </a:r>
            <a:r>
              <a:rPr lang="fi-FI" sz="1969" b="1" dirty="0" smtClean="0">
                <a:solidFill>
                  <a:srgbClr val="002452"/>
                </a:solidFill>
                <a:latin typeface="Arial Bold"/>
                <a:ea typeface="Arial Bold"/>
                <a:cs typeface="Arial Bold"/>
                <a:sym typeface="Arial Bold"/>
              </a:rPr>
              <a:t>oi ja ota huomioon mahdolliset rajoitukset</a:t>
            </a:r>
            <a:endParaRPr sz="1969" b="1" dirty="0">
              <a:solidFill>
                <a:srgbClr val="0024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731404" lvl="1" indent="-385748" defTabSz="321457">
              <a:lnSpc>
                <a:spcPct val="90000"/>
              </a:lnSpc>
              <a:buSzPct val="100000"/>
              <a:buFont typeface="Arial"/>
              <a:buAutoNum type="alphaLcParenR"/>
              <a:defRPr sz="1800"/>
            </a:pPr>
            <a:r>
              <a:rPr sz="1969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Pilot</a:t>
            </a:r>
            <a:r>
              <a:rPr lang="fi-FI" sz="1969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oi menetelmä ja tarkista mittarit ja tasot</a:t>
            </a:r>
            <a:endParaRPr sz="1969" dirty="0">
              <a:solidFill>
                <a:srgbClr val="00245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088579" lvl="1" indent="-385748" defTabSz="321457">
              <a:lnSpc>
                <a:spcPct val="90000"/>
              </a:lnSpc>
              <a:buSzPct val="100000"/>
              <a:buFont typeface="Arial"/>
              <a:buAutoNum type="alphaLcParenR" startAt="2"/>
              <a:defRPr sz="1800"/>
            </a:pPr>
            <a:r>
              <a:rPr lang="fi-FI" sz="1969" dirty="0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Valitse testattavat </a:t>
            </a:r>
            <a:r>
              <a:rPr lang="fi-FI" sz="1969" dirty="0" err="1" smtClean="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toiminnallisuudet</a:t>
            </a:r>
            <a:endParaRPr sz="1969" dirty="0">
              <a:solidFill>
                <a:srgbClr val="00245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717151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915405" y="1812114"/>
            <a:ext cx="2459363" cy="2151755"/>
            <a:chOff x="5241808" y="2679807"/>
            <a:chExt cx="2825067" cy="25760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808" y="2716034"/>
              <a:ext cx="2825067" cy="2518372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241808" y="2679807"/>
              <a:ext cx="2825067" cy="2576025"/>
            </a:xfrm>
            <a:prstGeom prst="ellipse">
              <a:avLst/>
            </a:prstGeom>
            <a:noFill/>
            <a:ln w="47625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fi-FI" i="1" dirty="0">
                <a:latin typeface="Georgia" pitchFamily="18" charset="0"/>
                <a:ea typeface="ＭＳ Ｐゴシック" pitchFamily="34" charset="-128"/>
                <a:cs typeface="Arial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33880" y="565022"/>
            <a:ext cx="6500388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900" b="1" spc="-89" dirty="0" err="1" smtClean="0">
                <a:solidFill>
                  <a:srgbClr val="0065BD"/>
                </a:solidFill>
                <a:latin typeface="+mj-lt"/>
                <a:cs typeface="MS PGothic" pitchFamily="34" charset="-128"/>
              </a:rPr>
              <a:t>Aallon</a:t>
            </a:r>
            <a:r>
              <a:rPr lang="en-US" sz="2900" b="1" spc="-89" dirty="0" smtClean="0">
                <a:solidFill>
                  <a:srgbClr val="0065BD"/>
                </a:solidFill>
                <a:latin typeface="+mj-lt"/>
                <a:cs typeface="MS PGothic" pitchFamily="34" charset="-128"/>
              </a:rPr>
              <a:t> </a:t>
            </a:r>
            <a:r>
              <a:rPr lang="en-US" sz="2900" b="1" spc="-89" dirty="0" err="1" smtClean="0">
                <a:solidFill>
                  <a:srgbClr val="0065BD"/>
                </a:solidFill>
                <a:latin typeface="+mj-lt"/>
                <a:cs typeface="MS PGothic" pitchFamily="34" charset="-128"/>
              </a:rPr>
              <a:t>tietotekniikkapalvelut</a:t>
            </a:r>
            <a:endParaRPr lang="en-US" sz="2900" b="1" spc="-89" dirty="0">
              <a:solidFill>
                <a:srgbClr val="0065BD"/>
              </a:solidFill>
              <a:latin typeface="+mj-lt"/>
              <a:cs typeface="MS PGothic" pitchFamily="34" charset="-128"/>
            </a:endParaRPr>
          </a:p>
          <a:p>
            <a:pPr algn="ctr"/>
            <a:r>
              <a:rPr lang="en-US" sz="2900" b="1" spc="-89" dirty="0" err="1" smtClean="0">
                <a:solidFill>
                  <a:srgbClr val="0065BD"/>
                </a:solidFill>
                <a:latin typeface="+mj-lt"/>
                <a:cs typeface="MS PGothic" pitchFamily="34" charset="-128"/>
              </a:rPr>
              <a:t>palveluhalua</a:t>
            </a:r>
            <a:r>
              <a:rPr lang="en-US" sz="2900" b="1" spc="-89" dirty="0" smtClean="0">
                <a:solidFill>
                  <a:srgbClr val="0065BD"/>
                </a:solidFill>
                <a:latin typeface="+mj-lt"/>
                <a:cs typeface="MS PGothic" pitchFamily="34" charset="-128"/>
              </a:rPr>
              <a:t> ja </a:t>
            </a:r>
            <a:r>
              <a:rPr lang="en-US" sz="2900" b="1" spc="-89" dirty="0" err="1" smtClean="0">
                <a:solidFill>
                  <a:srgbClr val="0065BD"/>
                </a:solidFill>
                <a:latin typeface="+mj-lt"/>
                <a:cs typeface="MS PGothic" pitchFamily="34" charset="-128"/>
              </a:rPr>
              <a:t>ratkaisukykyä</a:t>
            </a:r>
            <a:endParaRPr lang="en-US" sz="2900" b="1" spc="-89" dirty="0">
              <a:solidFill>
                <a:srgbClr val="0065BD"/>
              </a:solidFill>
              <a:latin typeface="+mj-lt"/>
              <a:cs typeface="MS PGothic" pitchFamily="34" charset="-128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067505" y="2631700"/>
            <a:ext cx="1731649" cy="1735522"/>
          </a:xfrm>
          <a:prstGeom prst="ellipse">
            <a:avLst/>
          </a:prstGeom>
          <a:solidFill>
            <a:srgbClr val="005EB8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i-FI" i="1" dirty="0" smtClean="0">
                <a:latin typeface="Georgia" pitchFamily="18" charset="0"/>
                <a:ea typeface="ＭＳ Ｐゴシック" pitchFamily="34" charset="-128"/>
                <a:cs typeface="Arial" pitchFamily="34" charset="0"/>
              </a:rPr>
              <a:t>Helppo-käyttöisiä IT-ratkaisuja</a:t>
            </a:r>
            <a:endParaRPr lang="fi-FI" i="1" dirty="0">
              <a:latin typeface="Georgia" pitchFamily="18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81887" y="3617133"/>
            <a:ext cx="1963200" cy="1857355"/>
          </a:xfrm>
          <a:prstGeom prst="ellipse">
            <a:avLst/>
          </a:prstGeom>
          <a:solidFill>
            <a:srgbClr val="005EB8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i-FI" i="1" dirty="0" smtClean="0">
                <a:latin typeface="Georgia" pitchFamily="18" charset="0"/>
                <a:ea typeface="ＭＳ Ｐゴシック" pitchFamily="34" charset="-128"/>
                <a:cs typeface="Arial" pitchFamily="34" charset="0"/>
              </a:rPr>
              <a:t>Yhteistyöllä huipulle</a:t>
            </a:r>
            <a:endParaRPr lang="fi-FI" i="1" dirty="0">
              <a:latin typeface="Georgia" pitchFamily="18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434590" y="4224109"/>
            <a:ext cx="1844398" cy="1811694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i-FI" i="1" dirty="0" smtClean="0">
                <a:latin typeface="Georgia" pitchFamily="18" charset="0"/>
                <a:ea typeface="ＭＳ Ｐゴシック" pitchFamily="34" charset="-128"/>
                <a:cs typeface="Arial" pitchFamily="34" charset="0"/>
              </a:rPr>
              <a:t>Hyvä paikka tehdä töitä</a:t>
            </a:r>
            <a:endParaRPr lang="fi-FI" i="1" dirty="0">
              <a:latin typeface="Georgia" pitchFamily="18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02037" y="4095626"/>
            <a:ext cx="1795094" cy="1804375"/>
          </a:xfrm>
          <a:prstGeom prst="ellipse">
            <a:avLst/>
          </a:prstGeom>
          <a:solidFill>
            <a:srgbClr val="FFCD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i-FI" i="1" dirty="0" smtClean="0">
                <a:latin typeface="Georgia" pitchFamily="18" charset="0"/>
                <a:ea typeface="ＭＳ Ｐゴシック" pitchFamily="34" charset="-128"/>
                <a:cs typeface="Arial" pitchFamily="34" charset="0"/>
              </a:rPr>
              <a:t>Luotettavat, kattavat ja joustavat palvelut</a:t>
            </a:r>
            <a:endParaRPr lang="fi-FI" i="1" dirty="0">
              <a:latin typeface="Georgia" pitchFamily="18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63685" y="6198757"/>
            <a:ext cx="4462471" cy="51604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5BD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fi-FI" sz="2900" dirty="0" smtClean="0"/>
              <a:t>Yhteistyöllä onnistumme!</a:t>
            </a:r>
            <a:endParaRPr lang="fi-FI" sz="2900" dirty="0"/>
          </a:p>
        </p:txBody>
      </p:sp>
    </p:spTree>
    <p:extLst>
      <p:ext uri="{BB962C8B-B14F-4D97-AF65-F5344CB8AC3E}">
        <p14:creationId xmlns:p14="http://schemas.microsoft.com/office/powerpoint/2010/main" val="21452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endParaRPr lang="fi-FI" sz="21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endParaRPr lang="fi-FI" sz="210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79540" y="4322128"/>
            <a:ext cx="1347357" cy="826784"/>
          </a:xfrm>
          <a:prstGeom prst="rect">
            <a:avLst/>
          </a:prstGeom>
          <a:solidFill>
            <a:srgbClr val="FFA3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i-FI" sz="1400" kern="0" dirty="0">
                <a:solidFill>
                  <a:prstClr val="white"/>
                </a:solidFill>
                <a:latin typeface="Arial"/>
                <a:ea typeface="ＭＳ Ｐゴシック"/>
                <a:cs typeface="Arial"/>
              </a:rPr>
              <a:t>ARTS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01643" y="4322128"/>
            <a:ext cx="1347649" cy="430728"/>
          </a:xfrm>
          <a:prstGeom prst="rect">
            <a:avLst/>
          </a:prstGeom>
          <a:solidFill>
            <a:srgbClr val="69BE2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i-FI" sz="1400" kern="0" dirty="0">
                <a:solidFill>
                  <a:prstClr val="white"/>
                </a:solidFill>
                <a:latin typeface="Arial"/>
                <a:ea typeface="ＭＳ Ｐゴシック"/>
                <a:cs typeface="Arial"/>
              </a:rPr>
              <a:t>BIZ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8578" y="4318161"/>
            <a:ext cx="1347649" cy="831412"/>
          </a:xfrm>
          <a:prstGeom prst="rect">
            <a:avLst/>
          </a:prstGeom>
          <a:solidFill>
            <a:srgbClr val="0096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i-FI" sz="1400" kern="0" dirty="0">
                <a:solidFill>
                  <a:prstClr val="white"/>
                </a:solidFill>
                <a:latin typeface="Arial"/>
                <a:ea typeface="ＭＳ Ｐゴシック"/>
                <a:cs typeface="Arial"/>
              </a:rPr>
              <a:t>CHEM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55671" y="4318162"/>
            <a:ext cx="1347649" cy="434695"/>
          </a:xfrm>
          <a:prstGeom prst="rect">
            <a:avLst/>
          </a:prstGeom>
          <a:solidFill>
            <a:srgbClr val="7D55C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i-FI" sz="1400" kern="0" dirty="0">
                <a:solidFill>
                  <a:prstClr val="white"/>
                </a:solidFill>
                <a:latin typeface="Arial"/>
                <a:ea typeface="ＭＳ Ｐゴシック"/>
                <a:cs typeface="Arial"/>
              </a:rPr>
              <a:t>ELEC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01642" y="4752856"/>
            <a:ext cx="1347649" cy="436872"/>
          </a:xfrm>
          <a:prstGeom prst="rect">
            <a:avLst/>
          </a:prstGeom>
          <a:solidFill>
            <a:srgbClr val="BB16A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i-FI" sz="1400" kern="0" dirty="0">
                <a:solidFill>
                  <a:prstClr val="white"/>
                </a:solidFill>
                <a:latin typeface="Arial"/>
                <a:ea typeface="ＭＳ Ｐゴシック"/>
                <a:cs typeface="Arial"/>
              </a:rPr>
              <a:t>ENG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55670" y="4752856"/>
            <a:ext cx="1347649" cy="436872"/>
          </a:xfrm>
          <a:prstGeom prst="rect">
            <a:avLst/>
          </a:prstGeom>
          <a:solidFill>
            <a:srgbClr val="FF671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i-FI" sz="1400" kern="0" dirty="0">
                <a:solidFill>
                  <a:prstClr val="white"/>
                </a:solidFill>
                <a:latin typeface="Arial"/>
                <a:ea typeface="ＭＳ Ｐゴシック"/>
                <a:cs typeface="Arial"/>
              </a:rPr>
              <a:t>SCI</a:t>
            </a:r>
          </a:p>
        </p:txBody>
      </p:sp>
      <p:sp>
        <p:nvSpPr>
          <p:cNvPr id="25" name="Oval 24"/>
          <p:cNvSpPr/>
          <p:nvPr/>
        </p:nvSpPr>
        <p:spPr>
          <a:xfrm>
            <a:off x="864923" y="2084207"/>
            <a:ext cx="1338396" cy="1338396"/>
          </a:xfrm>
          <a:prstGeom prst="ellipse">
            <a:avLst/>
          </a:prstGeom>
          <a:blipFill dpi="0" rotWithShape="1">
            <a:blip r:embed="rId3"/>
            <a:srcRect/>
            <a:stretch>
              <a:fillRect b="-3500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endParaRPr lang="fi-FI" sz="1575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368577" y="2084207"/>
            <a:ext cx="1338396" cy="1338396"/>
          </a:xfrm>
          <a:prstGeom prst="ellipse">
            <a:avLst/>
          </a:prstGeom>
          <a:blipFill dpi="0" rotWithShape="1">
            <a:blip r:embed="rId4">
              <a:lum contrast="14000"/>
            </a:blip>
            <a:srcRect/>
            <a:stretch>
              <a:fillRect t="-18000" b="-1700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endParaRPr lang="fi-FI" sz="1575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872231" y="2084207"/>
            <a:ext cx="1332000" cy="1338396"/>
          </a:xfrm>
          <a:prstGeom prst="ellipse">
            <a:avLst/>
          </a:prstGeom>
          <a:blipFill>
            <a:blip r:embed="rId5"/>
            <a:srcRect/>
            <a:stretch>
              <a:fillRect r="-48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0" rIns="756000"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endParaRPr lang="fi-FI" sz="1575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384580" y="2084207"/>
            <a:ext cx="1338396" cy="1338396"/>
          </a:xfrm>
          <a:prstGeom prst="ellipse">
            <a:avLst/>
          </a:prstGeom>
          <a:blipFill dpi="0" rotWithShape="1">
            <a:blip r:embed="rId6"/>
            <a:srcRect/>
            <a:stretch>
              <a:fillRect t="-28000" b="-2100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endParaRPr lang="fi-FI" sz="1575">
              <a:solidFill>
                <a:srgbClr val="FFFFFF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879539" y="2084207"/>
            <a:ext cx="1338396" cy="1338396"/>
          </a:xfrm>
          <a:prstGeom prst="ellipse">
            <a:avLst/>
          </a:prstGeom>
          <a:blipFill dpi="0" rotWithShape="1">
            <a:blip r:embed="rId7"/>
            <a:srcRect/>
            <a:stretch>
              <a:fillRect t="-28000" b="-2100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endParaRPr lang="fi-FI" sz="1575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55670" y="1364354"/>
            <a:ext cx="4151311" cy="5210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535" tIns="38268" rIns="76535" bIns="38268" spcCol="0" rtlCol="0" anchor="b"/>
          <a:lstStyle/>
          <a:p>
            <a:pPr defTabSz="407923" fontAlgn="base">
              <a:spcBef>
                <a:spcPct val="0"/>
              </a:spcBef>
              <a:spcAft>
                <a:spcPct val="0"/>
              </a:spcAft>
            </a:pPr>
            <a:r>
              <a:rPr lang="fi-FI" sz="3000" b="1" i="1" dirty="0" err="1">
                <a:solidFill>
                  <a:srgbClr val="FFFFFF"/>
                </a:solidFill>
                <a:latin typeface="Georgia" pitchFamily="18" charset="0"/>
                <a:cs typeface="Arial" pitchFamily="34" charset="0"/>
              </a:rPr>
              <a:t>Asiakkuuspäälliköt</a:t>
            </a:r>
            <a:endParaRPr lang="fi-FI" sz="3000" b="1" i="1" dirty="0">
              <a:solidFill>
                <a:srgbClr val="FFFFFF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006981" y="1364354"/>
            <a:ext cx="3220207" cy="52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535" tIns="38268" rIns="76535" bIns="38268" spcCol="0" rtlCol="0" anchor="ctr"/>
          <a:lstStyle/>
          <a:p>
            <a:pPr defTabSz="407923" fontAlgn="base">
              <a:spcBef>
                <a:spcPct val="0"/>
              </a:spcBef>
              <a:spcAft>
                <a:spcPct val="0"/>
              </a:spcAft>
            </a:pPr>
            <a:r>
              <a:rPr lang="fi-FI" sz="2000" b="1" dirty="0">
                <a:solidFill>
                  <a:srgbClr val="EF3340"/>
                </a:solidFill>
                <a:latin typeface="Arial" pitchFamily="34" charset="0"/>
                <a:cs typeface="Arial" pitchFamily="34" charset="0"/>
              </a:rPr>
              <a:t>Yhteyshenkilösi</a:t>
            </a:r>
          </a:p>
        </p:txBody>
      </p:sp>
      <p:sp>
        <p:nvSpPr>
          <p:cNvPr id="34" name="Content Placeholder 6"/>
          <p:cNvSpPr txBox="1">
            <a:spLocks/>
          </p:cNvSpPr>
          <p:nvPr/>
        </p:nvSpPr>
        <p:spPr bwMode="auto">
          <a:xfrm>
            <a:off x="774621" y="3450563"/>
            <a:ext cx="1503654" cy="87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Juha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Juvonen</a:t>
            </a:r>
          </a:p>
          <a:p>
            <a:pPr algn="ctr"/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040 508 8140</a:t>
            </a:r>
          </a:p>
          <a:p>
            <a:pPr algn="ctr"/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@aalto.fi</a:t>
            </a:r>
          </a:p>
        </p:txBody>
      </p:sp>
      <p:sp>
        <p:nvSpPr>
          <p:cNvPr id="35" name="Content Placeholder 6"/>
          <p:cNvSpPr txBox="1">
            <a:spLocks/>
          </p:cNvSpPr>
          <p:nvPr/>
        </p:nvSpPr>
        <p:spPr bwMode="auto">
          <a:xfrm>
            <a:off x="2278275" y="3450563"/>
            <a:ext cx="1503654" cy="8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Satu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Kekäläinen</a:t>
            </a:r>
          </a:p>
          <a:p>
            <a:pPr algn="ctr"/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050 511 2548</a:t>
            </a:r>
            <a:b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</a:br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@aalto.fi</a:t>
            </a:r>
          </a:p>
        </p:txBody>
      </p:sp>
      <p:sp>
        <p:nvSpPr>
          <p:cNvPr id="36" name="Content Placeholder 6"/>
          <p:cNvSpPr txBox="1">
            <a:spLocks/>
          </p:cNvSpPr>
          <p:nvPr/>
        </p:nvSpPr>
        <p:spPr bwMode="auto">
          <a:xfrm>
            <a:off x="3781929" y="3450563"/>
            <a:ext cx="1503654" cy="87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Jaana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Rissanen</a:t>
            </a:r>
          </a:p>
          <a:p>
            <a:pPr algn="ctr"/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040 590 4979</a:t>
            </a:r>
            <a:b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</a:br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@aalto.fi</a:t>
            </a:r>
          </a:p>
        </p:txBody>
      </p:sp>
      <p:sp>
        <p:nvSpPr>
          <p:cNvPr id="37" name="Content Placeholder 6"/>
          <p:cNvSpPr txBox="1">
            <a:spLocks/>
          </p:cNvSpPr>
          <p:nvPr/>
        </p:nvSpPr>
        <p:spPr bwMode="auto">
          <a:xfrm>
            <a:off x="5294278" y="3450563"/>
            <a:ext cx="1503654" cy="8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Anne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Sunikka</a:t>
            </a:r>
          </a:p>
          <a:p>
            <a:pPr algn="ctr"/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050 575 2989</a:t>
            </a:r>
            <a:b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</a:br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@aalto.fi</a:t>
            </a:r>
          </a:p>
        </p:txBody>
      </p:sp>
      <p:sp>
        <p:nvSpPr>
          <p:cNvPr id="38" name="Content Placeholder 6"/>
          <p:cNvSpPr txBox="1">
            <a:spLocks/>
          </p:cNvSpPr>
          <p:nvPr/>
        </p:nvSpPr>
        <p:spPr bwMode="auto">
          <a:xfrm>
            <a:off x="6789237" y="3450563"/>
            <a:ext cx="1503654" cy="86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Anna</a:t>
            </a:r>
            <a:b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Seppänen</a:t>
            </a:r>
          </a:p>
          <a:p>
            <a:pPr algn="ctr"/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050 361 8333</a:t>
            </a:r>
            <a:b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</a:br>
            <a:r>
              <a:rPr lang="en-US" sz="1200" b="0" dirty="0">
                <a:solidFill>
                  <a:srgbClr val="000000"/>
                </a:solidFill>
                <a:latin typeface="Georgia" pitchFamily="18" charset="0"/>
                <a:cs typeface="Arial" charset="0"/>
              </a:rPr>
              <a:t>@aalto.fi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55670" y="5149573"/>
            <a:ext cx="7371227" cy="364344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endParaRPr lang="fi-FI" sz="1400" dirty="0">
              <a:solidFill>
                <a:srgbClr val="69BE28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68577" y="5204041"/>
            <a:ext cx="1347649" cy="259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r>
              <a:rPr lang="fi-FI" sz="1400" i="1" dirty="0">
                <a:solidFill>
                  <a:srgbClr val="EF3340"/>
                </a:solidFill>
                <a:latin typeface="Georgia" panose="02040502050405020303" pitchFamily="18" charset="0"/>
              </a:rPr>
              <a:t>Opetus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401643" y="5202068"/>
            <a:ext cx="1347649" cy="259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r>
              <a:rPr lang="fi-FI" sz="1400" i="1" dirty="0">
                <a:solidFill>
                  <a:srgbClr val="EF3340"/>
                </a:solidFill>
                <a:latin typeface="Georgia" panose="02040502050405020303" pitchFamily="18" charset="0"/>
              </a:rPr>
              <a:t>Tutkimus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879540" y="5207986"/>
            <a:ext cx="1347649" cy="259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r>
              <a:rPr lang="fi-FI" sz="1400" i="1" dirty="0">
                <a:solidFill>
                  <a:srgbClr val="EF3340"/>
                </a:solidFill>
                <a:latin typeface="Georgia" panose="02040502050405020303" pitchFamily="18" charset="0"/>
              </a:rPr>
              <a:t>Sidosryhmät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60297" y="5204041"/>
            <a:ext cx="1347649" cy="259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07923" fontAlgn="base">
              <a:spcBef>
                <a:spcPct val="0"/>
              </a:spcBef>
              <a:spcAft>
                <a:spcPct val="0"/>
              </a:spcAft>
            </a:pPr>
            <a:r>
              <a:rPr lang="fi-FI" sz="1400" i="1" dirty="0">
                <a:solidFill>
                  <a:srgbClr val="EF3340"/>
                </a:solidFill>
                <a:latin typeface="Georgia" panose="02040502050405020303" pitchFamily="18" charset="0"/>
              </a:rPr>
              <a:t>IT-peruspalvelut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7457" y="4311381"/>
            <a:ext cx="1347649" cy="83819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i-FI" sz="1400" kern="0" dirty="0">
                <a:solidFill>
                  <a:prstClr val="white"/>
                </a:solidFill>
                <a:latin typeface="Arial"/>
                <a:ea typeface="ＭＳ Ｐゴシック"/>
                <a:cs typeface="Arial"/>
              </a:rPr>
              <a:t>Palveluyksiköt</a:t>
            </a:r>
          </a:p>
        </p:txBody>
      </p:sp>
    </p:spTree>
    <p:extLst>
      <p:ext uri="{BB962C8B-B14F-4D97-AF65-F5344CB8AC3E}">
        <p14:creationId xmlns:p14="http://schemas.microsoft.com/office/powerpoint/2010/main" val="235105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000"/>
    </mc:Choice>
    <mc:Fallback>
      <p:transition advTm="9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64704"/>
            <a:ext cx="7526333" cy="5651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648" y="6551664"/>
            <a:ext cx="61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http://accelerateddevelopment.ca/Course_requirements.shtml</a:t>
            </a:r>
          </a:p>
        </p:txBody>
      </p:sp>
    </p:spTree>
    <p:extLst>
      <p:ext uri="{BB962C8B-B14F-4D97-AF65-F5344CB8AC3E}">
        <p14:creationId xmlns:p14="http://schemas.microsoft.com/office/powerpoint/2010/main" val="145404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i="1" dirty="0" smtClean="0"/>
              <a:t>1. Tarpeiden</a:t>
            </a:r>
            <a:r>
              <a:rPr lang="fi-FI" dirty="0" smtClean="0"/>
              <a:t> keruu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800" dirty="0" err="1" smtClean="0"/>
              <a:t>Governance</a:t>
            </a:r>
            <a:r>
              <a:rPr lang="fi-FI" sz="2800" dirty="0" smtClean="0"/>
              <a:t>-malli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800" dirty="0" smtClean="0"/>
              <a:t>ITOAA-neuvottelut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800" dirty="0" smtClean="0"/>
              <a:t>Kyselyt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2800" dirty="0" smtClean="0"/>
              <a:t>POP 2010 - 2014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2800" dirty="0" err="1" smtClean="0"/>
              <a:t>Educause</a:t>
            </a:r>
            <a:r>
              <a:rPr lang="fi-FI" sz="2800" dirty="0" smtClean="0"/>
              <a:t> </a:t>
            </a:r>
            <a:r>
              <a:rPr lang="fi-FI" sz="2800" dirty="0" err="1" smtClean="0"/>
              <a:t>faculty</a:t>
            </a:r>
            <a:r>
              <a:rPr lang="fi-FI" sz="2800" dirty="0" smtClean="0"/>
              <a:t> </a:t>
            </a:r>
            <a:r>
              <a:rPr lang="fi-FI" sz="2800" dirty="0" err="1" smtClean="0"/>
              <a:t>survey</a:t>
            </a:r>
            <a:r>
              <a:rPr lang="fi-FI" sz="2800" dirty="0" smtClean="0"/>
              <a:t> 2014</a:t>
            </a:r>
            <a:endParaRPr lang="fi-FI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2.11.2014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18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7504" y="5805264"/>
            <a:ext cx="879507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i-FI" dirty="0" smtClean="0">
              <a:solidFill>
                <a:prstClr val="black"/>
              </a:solidFill>
            </a:endParaRPr>
          </a:p>
          <a:p>
            <a:endParaRPr lang="fi-FI" dirty="0">
              <a:solidFill>
                <a:prstClr val="black"/>
              </a:solidFill>
            </a:endParaRPr>
          </a:p>
          <a:p>
            <a:endParaRPr lang="fi-FI" dirty="0" smtClean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419" y="34944"/>
            <a:ext cx="7988400" cy="1080000"/>
          </a:xfrm>
        </p:spPr>
        <p:txBody>
          <a:bodyPr>
            <a:normAutofit/>
          </a:bodyPr>
          <a:lstStyle/>
          <a:p>
            <a:r>
              <a:rPr lang="fi-FI" dirty="0" smtClean="0">
                <a:solidFill>
                  <a:srgbClr val="0070C0"/>
                </a:solidFill>
              </a:rPr>
              <a:t>Miten asiakkaat voivat </a:t>
            </a:r>
            <a:r>
              <a:rPr lang="fi-FI" i="1" dirty="0" smtClean="0">
                <a:solidFill>
                  <a:srgbClr val="0070C0"/>
                </a:solidFill>
              </a:rPr>
              <a:t>vaikuttaa</a:t>
            </a:r>
            <a:r>
              <a:rPr lang="fi-FI" dirty="0" smtClean="0">
                <a:solidFill>
                  <a:srgbClr val="0070C0"/>
                </a:solidFill>
              </a:rPr>
              <a:t> tietotekniikkapäätöksiin?</a:t>
            </a:r>
            <a:endParaRPr lang="fi-FI" sz="2000" dirty="0">
              <a:solidFill>
                <a:srgbClr val="0070C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7" name="Rectangle 16"/>
          <p:cNvSpPr/>
          <p:nvPr/>
        </p:nvSpPr>
        <p:spPr>
          <a:xfrm>
            <a:off x="3798156" y="980728"/>
            <a:ext cx="1997980" cy="720080"/>
          </a:xfrm>
          <a:prstGeom prst="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7200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IT- portfolio </a:t>
            </a:r>
            <a:r>
              <a:rPr lang="en-US" dirty="0" err="1" smtClean="0">
                <a:solidFill>
                  <a:prstClr val="white"/>
                </a:solidFill>
              </a:rPr>
              <a:t>ohjausryhmä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1520" y="2276872"/>
            <a:ext cx="2160240" cy="1258748"/>
          </a:xfrm>
          <a:prstGeom prst="rect">
            <a:avLst/>
          </a:prstGeom>
          <a:solidFill>
            <a:srgbClr val="0065B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err="1" smtClean="0">
                <a:solidFill>
                  <a:prstClr val="white"/>
                </a:solidFill>
              </a:rPr>
              <a:t>Viestinnän</a:t>
            </a:r>
            <a:r>
              <a:rPr lang="en-US" sz="1600" b="1" dirty="0" smtClean="0">
                <a:solidFill>
                  <a:prstClr val="white"/>
                </a:solidFill>
              </a:rPr>
              <a:t> </a:t>
            </a:r>
            <a:r>
              <a:rPr lang="en-US" sz="1600" b="1" dirty="0" err="1">
                <a:solidFill>
                  <a:prstClr val="white"/>
                </a:solidFill>
              </a:rPr>
              <a:t>ja</a:t>
            </a:r>
            <a:r>
              <a:rPr lang="en-US" sz="1600" b="1" dirty="0">
                <a:solidFill>
                  <a:prstClr val="white"/>
                </a:solidFill>
              </a:rPr>
              <a:t> </a:t>
            </a:r>
            <a:r>
              <a:rPr lang="en-US" sz="1600" b="1" dirty="0" err="1">
                <a:solidFill>
                  <a:prstClr val="white"/>
                </a:solidFill>
              </a:rPr>
              <a:t>opetuksen</a:t>
            </a:r>
            <a:r>
              <a:rPr lang="en-US" sz="1600" b="1" dirty="0">
                <a:solidFill>
                  <a:prstClr val="white"/>
                </a:solidFill>
              </a:rPr>
              <a:t>  </a:t>
            </a:r>
            <a:r>
              <a:rPr lang="en-US" sz="1600" b="1" dirty="0" err="1" smtClean="0">
                <a:solidFill>
                  <a:prstClr val="white"/>
                </a:solidFill>
              </a:rPr>
              <a:t>IT:n</a:t>
            </a:r>
            <a:r>
              <a:rPr lang="en-US" sz="1600" b="1" dirty="0" smtClean="0">
                <a:solidFill>
                  <a:prstClr val="white"/>
                </a:solidFill>
              </a:rPr>
              <a:t> </a:t>
            </a:r>
            <a:r>
              <a:rPr lang="en-US" sz="1600" b="1" dirty="0" err="1">
                <a:solidFill>
                  <a:prstClr val="white"/>
                </a:solidFill>
              </a:rPr>
              <a:t>ohjausryhmä</a:t>
            </a: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7784" y="2276872"/>
            <a:ext cx="2160240" cy="1258748"/>
          </a:xfrm>
          <a:prstGeom prst="rect">
            <a:avLst/>
          </a:prstGeom>
          <a:solidFill>
            <a:srgbClr val="0065B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err="1" smtClean="0">
                <a:solidFill>
                  <a:prstClr val="white"/>
                </a:solidFill>
              </a:rPr>
              <a:t>Palveluiden</a:t>
            </a:r>
            <a:r>
              <a:rPr lang="en-US" sz="1600" b="1" dirty="0" smtClean="0">
                <a:solidFill>
                  <a:prstClr val="white"/>
                </a:solidFill>
              </a:rPr>
              <a:t> </a:t>
            </a:r>
            <a:r>
              <a:rPr lang="en-US" sz="1600" b="1" dirty="0" err="1" smtClean="0">
                <a:solidFill>
                  <a:prstClr val="white"/>
                </a:solidFill>
              </a:rPr>
              <a:t>IT:n</a:t>
            </a:r>
            <a:r>
              <a:rPr lang="en-US" sz="1600" b="1" dirty="0" smtClean="0">
                <a:solidFill>
                  <a:prstClr val="white"/>
                </a:solidFill>
              </a:rPr>
              <a:t>  </a:t>
            </a:r>
            <a:r>
              <a:rPr lang="en-US" sz="1600" b="1" dirty="0" err="1" smtClean="0">
                <a:solidFill>
                  <a:prstClr val="white"/>
                </a:solidFill>
              </a:rPr>
              <a:t>ohjausryhmä</a:t>
            </a: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33499" y="2276872"/>
            <a:ext cx="1842758" cy="1258748"/>
          </a:xfrm>
          <a:prstGeom prst="rect">
            <a:avLst/>
          </a:prstGeom>
          <a:solidFill>
            <a:srgbClr val="0065B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</a:rPr>
              <a:t>IT-</a:t>
            </a:r>
            <a:r>
              <a:rPr lang="en-US" sz="1600" b="1" dirty="0" err="1" smtClean="0">
                <a:solidFill>
                  <a:prstClr val="white"/>
                </a:solidFill>
              </a:rPr>
              <a:t>infrastruktuurin</a:t>
            </a:r>
            <a:r>
              <a:rPr lang="en-US" sz="1600" b="1" dirty="0" smtClean="0">
                <a:solidFill>
                  <a:prstClr val="white"/>
                </a:solidFill>
              </a:rPr>
              <a:t>  </a:t>
            </a:r>
            <a:r>
              <a:rPr lang="en-US" sz="1600" b="1" dirty="0" err="1" smtClean="0">
                <a:solidFill>
                  <a:prstClr val="white"/>
                </a:solidFill>
              </a:rPr>
              <a:t>ohjausryhmä</a:t>
            </a: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28284" y="2276872"/>
            <a:ext cx="1774298" cy="1258748"/>
          </a:xfrm>
          <a:prstGeom prst="rect">
            <a:avLst/>
          </a:prstGeom>
          <a:solidFill>
            <a:srgbClr val="0065B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err="1" smtClean="0">
                <a:solidFill>
                  <a:prstClr val="white"/>
                </a:solidFill>
              </a:rPr>
              <a:t>Koulujen</a:t>
            </a:r>
            <a:r>
              <a:rPr lang="en-US" sz="1600" b="1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sz="1600" b="1" dirty="0" err="1" smtClean="0">
                <a:solidFill>
                  <a:prstClr val="white"/>
                </a:solidFill>
              </a:rPr>
              <a:t>yhteistyö-tapaamiset</a:t>
            </a:r>
            <a:r>
              <a:rPr lang="en-US" sz="1600" b="1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sz="1600" b="1" dirty="0" smtClean="0">
                <a:solidFill>
                  <a:prstClr val="white"/>
                </a:solidFill>
              </a:rPr>
              <a:t>(ICT-</a:t>
            </a:r>
            <a:r>
              <a:rPr lang="en-US" sz="1600" b="1" dirty="0" err="1" smtClean="0">
                <a:solidFill>
                  <a:prstClr val="white"/>
                </a:solidFill>
              </a:rPr>
              <a:t>ryhmät</a:t>
            </a:r>
            <a:r>
              <a:rPr lang="en-US" sz="1600" b="1" dirty="0" smtClean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80312" y="3650503"/>
            <a:ext cx="1522270" cy="642593"/>
          </a:xfrm>
          <a:prstGeom prst="rect">
            <a:avLst/>
          </a:prstGeom>
          <a:solidFill>
            <a:srgbClr val="FF7900"/>
          </a:solidFill>
          <a:ln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23" name="Elbow Connector 22"/>
          <p:cNvCxnSpPr>
            <a:stCxn id="18" idx="0"/>
            <a:endCxn id="17" idx="2"/>
          </p:cNvCxnSpPr>
          <p:nvPr/>
        </p:nvCxnSpPr>
        <p:spPr>
          <a:xfrm rot="5400000" flipH="1" flipV="1">
            <a:off x="2776361" y="256087"/>
            <a:ext cx="576064" cy="346550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9" idx="0"/>
            <a:endCxn id="17" idx="2"/>
          </p:cNvCxnSpPr>
          <p:nvPr/>
        </p:nvCxnSpPr>
        <p:spPr>
          <a:xfrm rot="5400000" flipH="1" flipV="1">
            <a:off x="3964493" y="1444219"/>
            <a:ext cx="576064" cy="10892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0"/>
            <a:endCxn id="17" idx="2"/>
          </p:cNvCxnSpPr>
          <p:nvPr/>
        </p:nvCxnSpPr>
        <p:spPr>
          <a:xfrm rot="16200000" flipV="1">
            <a:off x="5087980" y="1409974"/>
            <a:ext cx="576064" cy="115773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1" idx="0"/>
            <a:endCxn id="17" idx="2"/>
          </p:cNvCxnSpPr>
          <p:nvPr/>
        </p:nvCxnSpPr>
        <p:spPr>
          <a:xfrm rot="16200000" flipV="1">
            <a:off x="6118258" y="379696"/>
            <a:ext cx="576064" cy="32182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52320" y="3717032"/>
            <a:ext cx="1522270" cy="642593"/>
          </a:xfrm>
          <a:prstGeom prst="rect">
            <a:avLst/>
          </a:prstGeom>
          <a:solidFill>
            <a:srgbClr val="FF7900"/>
          </a:solidFill>
          <a:ln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IT contacts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45787" y="3772014"/>
            <a:ext cx="1522270" cy="789018"/>
          </a:xfrm>
          <a:prstGeom prst="rect">
            <a:avLst/>
          </a:prstGeom>
          <a:solidFill>
            <a:srgbClr val="FF7900"/>
          </a:solidFill>
          <a:ln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err="1" smtClean="0">
                <a:solidFill>
                  <a:prstClr val="white"/>
                </a:solidFill>
              </a:rPr>
              <a:t>Yhteistyö-verkostot</a:t>
            </a: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32" name="Up-Down Arrow 31"/>
          <p:cNvSpPr/>
          <p:nvPr/>
        </p:nvSpPr>
        <p:spPr>
          <a:xfrm>
            <a:off x="6372200" y="3837013"/>
            <a:ext cx="360040" cy="576064"/>
          </a:xfrm>
          <a:prstGeom prst="up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31342" y="3645024"/>
            <a:ext cx="346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 smtClean="0">
                <a:solidFill>
                  <a:prstClr val="black"/>
                </a:solidFill>
              </a:rPr>
              <a:t>Esiselvitykset </a:t>
            </a:r>
            <a:br>
              <a:rPr lang="fi-FI" dirty="0" smtClean="0">
                <a:solidFill>
                  <a:prstClr val="black"/>
                </a:solidFill>
              </a:rPr>
            </a:br>
            <a:r>
              <a:rPr lang="fi-FI" dirty="0" smtClean="0">
                <a:solidFill>
                  <a:prstClr val="black"/>
                </a:solidFill>
              </a:rPr>
              <a:t>Hyväksyntä </a:t>
            </a:r>
            <a:r>
              <a:rPr lang="fi-FI" dirty="0">
                <a:solidFill>
                  <a:prstClr val="black"/>
                </a:solidFill>
              </a:rPr>
              <a:t>K</a:t>
            </a:r>
            <a:r>
              <a:rPr lang="fi-FI" dirty="0" smtClean="0">
                <a:solidFill>
                  <a:prstClr val="black"/>
                </a:solidFill>
              </a:rPr>
              <a:t>atselmointi</a:t>
            </a:r>
            <a:endParaRPr lang="fi-FI" dirty="0">
              <a:solidFill>
                <a:prstClr val="black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578058"/>
            <a:ext cx="9123215" cy="1080120"/>
            <a:chOff x="-107168" y="5089395"/>
            <a:chExt cx="9230383" cy="636578"/>
          </a:xfrm>
        </p:grpSpPr>
        <p:sp>
          <p:nvSpPr>
            <p:cNvPr id="8" name="Freeform 7"/>
            <p:cNvSpPr/>
            <p:nvPr/>
          </p:nvSpPr>
          <p:spPr>
            <a:xfrm>
              <a:off x="-107168" y="5089395"/>
              <a:ext cx="1492990" cy="636578"/>
            </a:xfrm>
            <a:custGeom>
              <a:avLst/>
              <a:gdLst>
                <a:gd name="connsiteX0" fmla="*/ 0 w 1591445"/>
                <a:gd name="connsiteY0" fmla="*/ 0 h 636578"/>
                <a:gd name="connsiteX1" fmla="*/ 1273156 w 1591445"/>
                <a:gd name="connsiteY1" fmla="*/ 0 h 636578"/>
                <a:gd name="connsiteX2" fmla="*/ 1591445 w 1591445"/>
                <a:gd name="connsiteY2" fmla="*/ 318289 h 636578"/>
                <a:gd name="connsiteX3" fmla="*/ 1273156 w 1591445"/>
                <a:gd name="connsiteY3" fmla="*/ 636578 h 636578"/>
                <a:gd name="connsiteX4" fmla="*/ 0 w 1591445"/>
                <a:gd name="connsiteY4" fmla="*/ 636578 h 636578"/>
                <a:gd name="connsiteX5" fmla="*/ 0 w 1591445"/>
                <a:gd name="connsiteY5" fmla="*/ 0 h 6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1445" h="636578">
                  <a:moveTo>
                    <a:pt x="0" y="0"/>
                  </a:moveTo>
                  <a:lnTo>
                    <a:pt x="1273156" y="0"/>
                  </a:lnTo>
                  <a:lnTo>
                    <a:pt x="1591445" y="318289"/>
                  </a:lnTo>
                  <a:lnTo>
                    <a:pt x="1273156" y="636578"/>
                  </a:lnTo>
                  <a:lnTo>
                    <a:pt x="0" y="6365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344" tIns="42672" rIns="180480" bIns="42672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 smtClean="0">
                  <a:solidFill>
                    <a:prstClr val="white"/>
                  </a:solidFill>
                </a:rPr>
                <a:t>Tarpeiden</a:t>
              </a:r>
              <a:r>
                <a:rPr lang="en-US" sz="1600" b="1" dirty="0" smtClean="0">
                  <a:solidFill>
                    <a:prstClr val="white"/>
                  </a:solidFill>
                </a:rPr>
                <a:t> 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kartoitus</a:t>
              </a:r>
              <a:endParaRPr 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1094407" y="5089395"/>
              <a:ext cx="1663026" cy="636578"/>
            </a:xfrm>
            <a:custGeom>
              <a:avLst/>
              <a:gdLst>
                <a:gd name="connsiteX0" fmla="*/ 0 w 1591445"/>
                <a:gd name="connsiteY0" fmla="*/ 0 h 636578"/>
                <a:gd name="connsiteX1" fmla="*/ 1273156 w 1591445"/>
                <a:gd name="connsiteY1" fmla="*/ 0 h 636578"/>
                <a:gd name="connsiteX2" fmla="*/ 1591445 w 1591445"/>
                <a:gd name="connsiteY2" fmla="*/ 318289 h 636578"/>
                <a:gd name="connsiteX3" fmla="*/ 1273156 w 1591445"/>
                <a:gd name="connsiteY3" fmla="*/ 636578 h 636578"/>
                <a:gd name="connsiteX4" fmla="*/ 0 w 1591445"/>
                <a:gd name="connsiteY4" fmla="*/ 636578 h 636578"/>
                <a:gd name="connsiteX5" fmla="*/ 318289 w 1591445"/>
                <a:gd name="connsiteY5" fmla="*/ 318289 h 636578"/>
                <a:gd name="connsiteX6" fmla="*/ 0 w 1591445"/>
                <a:gd name="connsiteY6" fmla="*/ 0 h 6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445" h="636578">
                  <a:moveTo>
                    <a:pt x="0" y="0"/>
                  </a:moveTo>
                  <a:lnTo>
                    <a:pt x="1273156" y="0"/>
                  </a:lnTo>
                  <a:lnTo>
                    <a:pt x="1591445" y="318289"/>
                  </a:lnTo>
                  <a:lnTo>
                    <a:pt x="1273156" y="636578"/>
                  </a:lnTo>
                  <a:lnTo>
                    <a:pt x="0" y="636578"/>
                  </a:lnTo>
                  <a:lnTo>
                    <a:pt x="318289" y="3182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2297" tIns="42672" rIns="339625" bIns="42672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 smtClean="0">
                  <a:solidFill>
                    <a:prstClr val="white"/>
                  </a:solidFill>
                </a:rPr>
                <a:t>Esiselvi-tys</a:t>
              </a:r>
              <a:endParaRPr 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2439145" y="5089395"/>
              <a:ext cx="1591445" cy="636578"/>
            </a:xfrm>
            <a:custGeom>
              <a:avLst/>
              <a:gdLst>
                <a:gd name="connsiteX0" fmla="*/ 0 w 1591445"/>
                <a:gd name="connsiteY0" fmla="*/ 0 h 636578"/>
                <a:gd name="connsiteX1" fmla="*/ 1273156 w 1591445"/>
                <a:gd name="connsiteY1" fmla="*/ 0 h 636578"/>
                <a:gd name="connsiteX2" fmla="*/ 1591445 w 1591445"/>
                <a:gd name="connsiteY2" fmla="*/ 318289 h 636578"/>
                <a:gd name="connsiteX3" fmla="*/ 1273156 w 1591445"/>
                <a:gd name="connsiteY3" fmla="*/ 636578 h 636578"/>
                <a:gd name="connsiteX4" fmla="*/ 0 w 1591445"/>
                <a:gd name="connsiteY4" fmla="*/ 636578 h 636578"/>
                <a:gd name="connsiteX5" fmla="*/ 318289 w 1591445"/>
                <a:gd name="connsiteY5" fmla="*/ 318289 h 636578"/>
                <a:gd name="connsiteX6" fmla="*/ 0 w 1591445"/>
                <a:gd name="connsiteY6" fmla="*/ 0 h 6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445" h="636578">
                  <a:moveTo>
                    <a:pt x="0" y="0"/>
                  </a:moveTo>
                  <a:lnTo>
                    <a:pt x="1273156" y="0"/>
                  </a:lnTo>
                  <a:lnTo>
                    <a:pt x="1591445" y="318289"/>
                  </a:lnTo>
                  <a:lnTo>
                    <a:pt x="1273156" y="636578"/>
                  </a:lnTo>
                  <a:lnTo>
                    <a:pt x="0" y="636578"/>
                  </a:lnTo>
                  <a:lnTo>
                    <a:pt x="318289" y="3182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2297" tIns="42672" rIns="339625" bIns="42672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 smtClean="0">
                  <a:solidFill>
                    <a:prstClr val="white"/>
                  </a:solidFill>
                </a:rPr>
                <a:t>Ehdotus</a:t>
              </a:r>
              <a:r>
                <a:rPr lang="en-US" sz="1600" b="1" dirty="0" smtClean="0">
                  <a:solidFill>
                    <a:prstClr val="white"/>
                  </a:solidFill>
                </a:rPr>
                <a:t> 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projek-tiksi</a:t>
              </a:r>
              <a:endParaRPr 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712301" y="5089395"/>
              <a:ext cx="1680483" cy="636578"/>
            </a:xfrm>
            <a:custGeom>
              <a:avLst/>
              <a:gdLst>
                <a:gd name="connsiteX0" fmla="*/ 0 w 1591445"/>
                <a:gd name="connsiteY0" fmla="*/ 0 h 636578"/>
                <a:gd name="connsiteX1" fmla="*/ 1273156 w 1591445"/>
                <a:gd name="connsiteY1" fmla="*/ 0 h 636578"/>
                <a:gd name="connsiteX2" fmla="*/ 1591445 w 1591445"/>
                <a:gd name="connsiteY2" fmla="*/ 318289 h 636578"/>
                <a:gd name="connsiteX3" fmla="*/ 1273156 w 1591445"/>
                <a:gd name="connsiteY3" fmla="*/ 636578 h 636578"/>
                <a:gd name="connsiteX4" fmla="*/ 0 w 1591445"/>
                <a:gd name="connsiteY4" fmla="*/ 636578 h 636578"/>
                <a:gd name="connsiteX5" fmla="*/ 318289 w 1591445"/>
                <a:gd name="connsiteY5" fmla="*/ 318289 h 636578"/>
                <a:gd name="connsiteX6" fmla="*/ 0 w 1591445"/>
                <a:gd name="connsiteY6" fmla="*/ 0 h 6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445" h="636578">
                  <a:moveTo>
                    <a:pt x="0" y="0"/>
                  </a:moveTo>
                  <a:lnTo>
                    <a:pt x="1273156" y="0"/>
                  </a:lnTo>
                  <a:lnTo>
                    <a:pt x="1591445" y="318289"/>
                  </a:lnTo>
                  <a:lnTo>
                    <a:pt x="1273156" y="636578"/>
                  </a:lnTo>
                  <a:lnTo>
                    <a:pt x="0" y="636578"/>
                  </a:lnTo>
                  <a:lnTo>
                    <a:pt x="318289" y="3182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2297" tIns="42672" rIns="339625" bIns="42672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>
                  <a:solidFill>
                    <a:prstClr val="white"/>
                  </a:solidFill>
                </a:rPr>
                <a:t>IT-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inves</a:t>
              </a:r>
              <a:r>
                <a:rPr lang="en-US" sz="1600" b="1" dirty="0" smtClean="0">
                  <a:solidFill>
                    <a:prstClr val="white"/>
                  </a:solidFill>
                </a:rPr>
                <a:t>-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tointi</a:t>
              </a:r>
              <a:r>
                <a:rPr lang="en-US" sz="1600" b="1" dirty="0" smtClean="0">
                  <a:solidFill>
                    <a:prstClr val="white"/>
                  </a:solidFill>
                </a:rPr>
                <a:t> (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projekti</a:t>
              </a:r>
              <a:r>
                <a:rPr lang="en-US" sz="1600" b="1" dirty="0" smtClean="0">
                  <a:solidFill>
                    <a:prstClr val="white"/>
                  </a:solidFill>
                </a:rPr>
                <a:t>)</a:t>
              </a:r>
              <a:endParaRPr 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985457" y="5089395"/>
              <a:ext cx="1591445" cy="636578"/>
            </a:xfrm>
            <a:custGeom>
              <a:avLst/>
              <a:gdLst>
                <a:gd name="connsiteX0" fmla="*/ 0 w 1591445"/>
                <a:gd name="connsiteY0" fmla="*/ 0 h 636578"/>
                <a:gd name="connsiteX1" fmla="*/ 1273156 w 1591445"/>
                <a:gd name="connsiteY1" fmla="*/ 0 h 636578"/>
                <a:gd name="connsiteX2" fmla="*/ 1591445 w 1591445"/>
                <a:gd name="connsiteY2" fmla="*/ 318289 h 636578"/>
                <a:gd name="connsiteX3" fmla="*/ 1273156 w 1591445"/>
                <a:gd name="connsiteY3" fmla="*/ 636578 h 636578"/>
                <a:gd name="connsiteX4" fmla="*/ 0 w 1591445"/>
                <a:gd name="connsiteY4" fmla="*/ 636578 h 636578"/>
                <a:gd name="connsiteX5" fmla="*/ 318289 w 1591445"/>
                <a:gd name="connsiteY5" fmla="*/ 318289 h 636578"/>
                <a:gd name="connsiteX6" fmla="*/ 0 w 1591445"/>
                <a:gd name="connsiteY6" fmla="*/ 0 h 6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445" h="636578">
                  <a:moveTo>
                    <a:pt x="0" y="0"/>
                  </a:moveTo>
                  <a:lnTo>
                    <a:pt x="1273156" y="0"/>
                  </a:lnTo>
                  <a:lnTo>
                    <a:pt x="1591445" y="318289"/>
                  </a:lnTo>
                  <a:lnTo>
                    <a:pt x="1273156" y="636578"/>
                  </a:lnTo>
                  <a:lnTo>
                    <a:pt x="0" y="636578"/>
                  </a:lnTo>
                  <a:lnTo>
                    <a:pt x="318289" y="3182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2297" tIns="42672" rIns="339625" bIns="42672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>
                  <a:solidFill>
                    <a:prstClr val="white"/>
                  </a:solidFill>
                </a:rPr>
                <a:t>IT-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palvelu</a:t>
              </a:r>
              <a:endParaRPr 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58613" y="5089395"/>
              <a:ext cx="1591445" cy="636578"/>
            </a:xfrm>
            <a:custGeom>
              <a:avLst/>
              <a:gdLst>
                <a:gd name="connsiteX0" fmla="*/ 0 w 1591445"/>
                <a:gd name="connsiteY0" fmla="*/ 0 h 636578"/>
                <a:gd name="connsiteX1" fmla="*/ 1273156 w 1591445"/>
                <a:gd name="connsiteY1" fmla="*/ 0 h 636578"/>
                <a:gd name="connsiteX2" fmla="*/ 1591445 w 1591445"/>
                <a:gd name="connsiteY2" fmla="*/ 318289 h 636578"/>
                <a:gd name="connsiteX3" fmla="*/ 1273156 w 1591445"/>
                <a:gd name="connsiteY3" fmla="*/ 636578 h 636578"/>
                <a:gd name="connsiteX4" fmla="*/ 0 w 1591445"/>
                <a:gd name="connsiteY4" fmla="*/ 636578 h 636578"/>
                <a:gd name="connsiteX5" fmla="*/ 318289 w 1591445"/>
                <a:gd name="connsiteY5" fmla="*/ 318289 h 636578"/>
                <a:gd name="connsiteX6" fmla="*/ 0 w 1591445"/>
                <a:gd name="connsiteY6" fmla="*/ 0 h 6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445" h="636578">
                  <a:moveTo>
                    <a:pt x="0" y="0"/>
                  </a:moveTo>
                  <a:lnTo>
                    <a:pt x="1273156" y="0"/>
                  </a:lnTo>
                  <a:lnTo>
                    <a:pt x="1591445" y="318289"/>
                  </a:lnTo>
                  <a:lnTo>
                    <a:pt x="1273156" y="636578"/>
                  </a:lnTo>
                  <a:lnTo>
                    <a:pt x="0" y="636578"/>
                  </a:lnTo>
                  <a:lnTo>
                    <a:pt x="318289" y="3182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2297" tIns="42672" rIns="339625" bIns="42672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>
                  <a:solidFill>
                    <a:prstClr val="white"/>
                  </a:solidFill>
                </a:rPr>
                <a:t>IT-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palvelu</a:t>
              </a:r>
              <a:r>
                <a:rPr lang="en-US" sz="1600" b="1" dirty="0" smtClean="0">
                  <a:solidFill>
                    <a:prstClr val="white"/>
                  </a:solidFill>
                </a:rPr>
                <a:t> (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kehitys</a:t>
              </a:r>
              <a:r>
                <a:rPr lang="en-US" sz="1600" b="1" dirty="0" smtClean="0">
                  <a:solidFill>
                    <a:prstClr val="white"/>
                  </a:solidFill>
                </a:rPr>
                <a:t> 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päättyy</a:t>
              </a:r>
              <a:r>
                <a:rPr lang="en-US" sz="1600" b="1" dirty="0" smtClean="0">
                  <a:solidFill>
                    <a:prstClr val="white"/>
                  </a:solidFill>
                </a:rPr>
                <a:t>)</a:t>
              </a:r>
              <a:endParaRPr 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531770" y="5089395"/>
              <a:ext cx="1591445" cy="636578"/>
            </a:xfrm>
            <a:custGeom>
              <a:avLst/>
              <a:gdLst>
                <a:gd name="connsiteX0" fmla="*/ 0 w 1591445"/>
                <a:gd name="connsiteY0" fmla="*/ 0 h 636578"/>
                <a:gd name="connsiteX1" fmla="*/ 1273156 w 1591445"/>
                <a:gd name="connsiteY1" fmla="*/ 0 h 636578"/>
                <a:gd name="connsiteX2" fmla="*/ 1591445 w 1591445"/>
                <a:gd name="connsiteY2" fmla="*/ 318289 h 636578"/>
                <a:gd name="connsiteX3" fmla="*/ 1273156 w 1591445"/>
                <a:gd name="connsiteY3" fmla="*/ 636578 h 636578"/>
                <a:gd name="connsiteX4" fmla="*/ 0 w 1591445"/>
                <a:gd name="connsiteY4" fmla="*/ 636578 h 636578"/>
                <a:gd name="connsiteX5" fmla="*/ 318289 w 1591445"/>
                <a:gd name="connsiteY5" fmla="*/ 318289 h 636578"/>
                <a:gd name="connsiteX6" fmla="*/ 0 w 1591445"/>
                <a:gd name="connsiteY6" fmla="*/ 0 h 6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445" h="636578">
                  <a:moveTo>
                    <a:pt x="0" y="0"/>
                  </a:moveTo>
                  <a:lnTo>
                    <a:pt x="1273156" y="0"/>
                  </a:lnTo>
                  <a:lnTo>
                    <a:pt x="1591445" y="318289"/>
                  </a:lnTo>
                  <a:lnTo>
                    <a:pt x="1273156" y="636578"/>
                  </a:lnTo>
                  <a:lnTo>
                    <a:pt x="0" y="636578"/>
                  </a:lnTo>
                  <a:lnTo>
                    <a:pt x="318289" y="3182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2297" tIns="42672" rIns="339625" bIns="42672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>
                  <a:solidFill>
                    <a:prstClr val="white"/>
                  </a:solidFill>
                </a:rPr>
                <a:t>IT-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palvelun</a:t>
              </a:r>
              <a:r>
                <a:rPr lang="en-US" sz="1600" b="1" dirty="0" smtClean="0">
                  <a:solidFill>
                    <a:prstClr val="white"/>
                  </a:solidFill>
                </a:rPr>
                <a:t> </a:t>
              </a:r>
              <a:r>
                <a:rPr lang="en-US" sz="1600" b="1" dirty="0" err="1" smtClean="0">
                  <a:solidFill>
                    <a:prstClr val="white"/>
                  </a:solidFill>
                </a:rPr>
                <a:t>alasajo</a:t>
              </a:r>
              <a:endParaRPr lang="en-US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Up-Down Arrow 34"/>
          <p:cNvSpPr/>
          <p:nvPr/>
        </p:nvSpPr>
        <p:spPr>
          <a:xfrm>
            <a:off x="2053259" y="3789209"/>
            <a:ext cx="360040" cy="576064"/>
          </a:xfrm>
          <a:prstGeom prst="up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prstClr val="white"/>
              </a:solidFill>
            </a:endParaRPr>
          </a:p>
        </p:txBody>
      </p:sp>
      <p:cxnSp>
        <p:nvCxnSpPr>
          <p:cNvPr id="36" name="Elbow Connector 35"/>
          <p:cNvCxnSpPr>
            <a:endCxn id="28" idx="0"/>
          </p:cNvCxnSpPr>
          <p:nvPr/>
        </p:nvCxnSpPr>
        <p:spPr>
          <a:xfrm rot="16200000" flipH="1">
            <a:off x="8188640" y="3553732"/>
            <a:ext cx="252358" cy="18420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663790" y="5906889"/>
            <a:ext cx="4212467" cy="7200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</a:rPr>
              <a:t>IT:n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en-US" b="1" dirty="0" err="1" smtClean="0">
                <a:solidFill>
                  <a:prstClr val="white"/>
                </a:solidFill>
              </a:rPr>
              <a:t>sisäinen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fi-FI" b="1" dirty="0">
                <a:solidFill>
                  <a:prstClr val="white"/>
                </a:solidFill>
              </a:rPr>
              <a:t>Projektien ja palvelujen ohjausryhmä </a:t>
            </a:r>
            <a:r>
              <a:rPr lang="fi-FI" b="1" dirty="0" smtClean="0">
                <a:solidFill>
                  <a:prstClr val="white"/>
                </a:solidFill>
              </a:rPr>
              <a:t> </a:t>
            </a:r>
            <a:r>
              <a:rPr lang="en-US" b="1" dirty="0" smtClean="0">
                <a:solidFill>
                  <a:prstClr val="white"/>
                </a:solidFill>
              </a:rPr>
              <a:t>(PPO)</a:t>
            </a:r>
            <a:endParaRPr lang="en-US" b="1" dirty="0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076056" y="5628561"/>
            <a:ext cx="0" cy="248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570" y="5536287"/>
            <a:ext cx="8924926" cy="1231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2000" b="1" dirty="0" smtClean="0">
              <a:solidFill>
                <a:prstClr val="black"/>
              </a:solidFill>
            </a:endParaRPr>
          </a:p>
          <a:p>
            <a:endParaRPr lang="en-US" sz="2000" b="1" dirty="0">
              <a:solidFill>
                <a:prstClr val="black"/>
              </a:solidFill>
            </a:endParaRPr>
          </a:p>
          <a:p>
            <a:endParaRPr lang="en-US" sz="2000" b="1" dirty="0" smtClean="0">
              <a:solidFill>
                <a:prstClr val="black"/>
              </a:solidFill>
            </a:endParaRPr>
          </a:p>
          <a:p>
            <a:endParaRPr lang="en-US" sz="2000" b="1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108520" y="377897"/>
            <a:ext cx="9217024" cy="6192688"/>
            <a:chOff x="107504" y="404664"/>
            <a:chExt cx="9217024" cy="6192688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840187318"/>
                </p:ext>
              </p:extLst>
            </p:nvPr>
          </p:nvGraphicFramePr>
          <p:xfrm>
            <a:off x="323528" y="404664"/>
            <a:ext cx="8669875" cy="61926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07504" y="5114853"/>
              <a:ext cx="19431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98261" y="5114853"/>
              <a:ext cx="24262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prstClr val="black"/>
                </a:solidFill>
                <a:ea typeface="ＭＳ Ｐゴシック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1" y="438150"/>
            <a:ext cx="8085599" cy="1195798"/>
          </a:xfrm>
        </p:spPr>
        <p:txBody>
          <a:bodyPr/>
          <a:lstStyle/>
          <a:p>
            <a:r>
              <a:rPr lang="en-US" i="1" dirty="0" smtClean="0"/>
              <a:t>ITOAA</a:t>
            </a:r>
            <a:r>
              <a:rPr lang="en-US" dirty="0" smtClean="0"/>
              <a:t>-</a:t>
            </a:r>
            <a:r>
              <a:rPr lang="en-US" dirty="0" err="1" smtClean="0"/>
              <a:t>ne</a:t>
            </a:r>
            <a:r>
              <a:rPr lang="en-US" dirty="0" err="1" smtClean="0"/>
              <a:t>uvotteluprosessi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4975822" y="3472782"/>
            <a:ext cx="576062" cy="27927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7632340" y="3969060"/>
            <a:ext cx="504056" cy="17281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618047" y="4011551"/>
            <a:ext cx="563090" cy="15841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907704" y="1196752"/>
            <a:ext cx="0" cy="4554979"/>
          </a:xfrm>
          <a:prstGeom prst="line">
            <a:avLst/>
          </a:prstGeom>
          <a:ln w="50800">
            <a:solidFill>
              <a:srgbClr val="7030A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5400000">
            <a:off x="2663788" y="4113076"/>
            <a:ext cx="504056" cy="14401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0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635256"/>
            <a:ext cx="9144000" cy="1155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4" name="Oval 23"/>
          <p:cNvSpPr/>
          <p:nvPr/>
        </p:nvSpPr>
        <p:spPr>
          <a:xfrm>
            <a:off x="8328770" y="3546145"/>
            <a:ext cx="815230" cy="1827236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2" name="Rectangle 31"/>
          <p:cNvSpPr/>
          <p:nvPr/>
        </p:nvSpPr>
        <p:spPr>
          <a:xfrm>
            <a:off x="6516216" y="548680"/>
            <a:ext cx="1584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000" dirty="0"/>
              <a:t>Skaala </a:t>
            </a:r>
            <a:r>
              <a:rPr lang="fi-FI" sz="2000" dirty="0" smtClean="0"/>
              <a:t>1- 5</a:t>
            </a:r>
            <a:endParaRPr lang="fi-FI" sz="2000" dirty="0"/>
          </a:p>
        </p:txBody>
      </p:sp>
      <p:graphicFrame>
        <p:nvGraphicFramePr>
          <p:cNvPr id="3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792362"/>
              </p:ext>
            </p:extLst>
          </p:nvPr>
        </p:nvGraphicFramePr>
        <p:xfrm>
          <a:off x="539552" y="476672"/>
          <a:ext cx="5904208" cy="2033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0782"/>
                <a:gridCol w="1092119"/>
                <a:gridCol w="1317130"/>
                <a:gridCol w="1584177"/>
              </a:tblGrid>
              <a:tr h="7506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Arvosana IT:n</a:t>
                      </a:r>
                      <a:r>
                        <a:rPr lang="fi-FI" sz="2000" baseline="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toiminnalle</a:t>
                      </a:r>
                      <a:endParaRPr lang="fi-FI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effectLst/>
                        </a:rPr>
                        <a:t>Kaikki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effectLst/>
                        </a:rPr>
                        <a:t>2012</a:t>
                      </a:r>
                      <a:endParaRPr lang="fi-FI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Kaikki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2013</a:t>
                      </a:r>
                      <a:endParaRPr lang="fi-FI" sz="2000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effectLst/>
                        </a:rPr>
                        <a:t>Kaikki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2014</a:t>
                      </a:r>
                      <a:endParaRPr lang="fi-FI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</a:tr>
              <a:tr h="2749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Ka</a:t>
                      </a:r>
                      <a:endParaRPr lang="fi-FI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3,81</a:t>
                      </a:r>
                      <a:endParaRPr lang="fi-FI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3,88</a:t>
                      </a:r>
                      <a:endParaRPr lang="fi-FI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3,84</a:t>
                      </a:r>
                      <a:endParaRPr lang="fi-FI" sz="20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</a:tr>
              <a:tr h="3685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2000" dirty="0" err="1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Kh</a:t>
                      </a:r>
                      <a:endParaRPr lang="fi-FI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0,76</a:t>
                      </a:r>
                      <a:endParaRPr lang="fi-FI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0,72</a:t>
                      </a:r>
                      <a:endParaRPr lang="fi-FI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0,67</a:t>
                      </a:r>
                      <a:endParaRPr lang="fi-FI" sz="20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</a:tr>
              <a:tr h="5499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Vastauksia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20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yhteensä</a:t>
                      </a:r>
                      <a:endParaRPr lang="fi-FI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328</a:t>
                      </a:r>
                      <a:endParaRPr lang="fi-FI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649</a:t>
                      </a:r>
                      <a:endParaRPr lang="fi-FI" sz="20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2000" b="1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843</a:t>
                      </a:r>
                      <a:endParaRPr lang="fi-FI" sz="20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85794"/>
              </p:ext>
            </p:extLst>
          </p:nvPr>
        </p:nvGraphicFramePr>
        <p:xfrm>
          <a:off x="11088" y="3212976"/>
          <a:ext cx="4032448" cy="3307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56097"/>
                <a:gridCol w="858826"/>
                <a:gridCol w="896100"/>
                <a:gridCol w="821425"/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solidFill>
                            <a:schemeClr val="bg1"/>
                          </a:solidFill>
                          <a:effectLst/>
                        </a:rPr>
                        <a:t>Vastaaja-ryhmä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baseline="0" dirty="0" smtClean="0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b="1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2014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Opiskelija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b="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181</a:t>
                      </a:r>
                      <a:endParaRPr lang="fi-FI" sz="16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458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r>
                        <a:rPr lang="fi-FI" sz="1600" dirty="0" smtClean="0"/>
                        <a:t>630</a:t>
                      </a:r>
                      <a:endParaRPr lang="fi-FI" sz="1600" dirty="0"/>
                    </a:p>
                  </a:txBody>
                  <a:tcPr marL="179025" marR="179025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Opetus-henkilöstö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</a:t>
                      </a:r>
                      <a:endParaRPr lang="fi-FI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7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r>
                        <a:rPr lang="fi-FI" sz="1600" dirty="0" smtClean="0"/>
                        <a:t>22</a:t>
                      </a:r>
                      <a:endParaRPr lang="fi-FI" sz="1600" dirty="0"/>
                    </a:p>
                  </a:txBody>
                  <a:tcPr marL="179025" marR="179025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Tutkimus-henkilöstö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34</a:t>
                      </a:r>
                      <a:endParaRPr lang="fi-FI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19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r>
                        <a:rPr lang="fi-FI" sz="1600" dirty="0" smtClean="0"/>
                        <a:t>31</a:t>
                      </a:r>
                      <a:endParaRPr lang="fi-FI" sz="1600" dirty="0"/>
                    </a:p>
                  </a:txBody>
                  <a:tcPr marL="179025" marR="179025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Palvelu-yksiköiden</a:t>
                      </a:r>
                      <a:r>
                        <a:rPr lang="fi-FI" sz="1600" baseline="0" dirty="0" smtClean="0">
                          <a:effectLst/>
                        </a:rPr>
                        <a:t> henkilöstö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86</a:t>
                      </a:r>
                      <a:endParaRPr lang="fi-FI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147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r>
                        <a:rPr lang="fi-FI" sz="1600" dirty="0" smtClean="0"/>
                        <a:t>135</a:t>
                      </a:r>
                      <a:endParaRPr lang="fi-FI" sz="1600" dirty="0"/>
                    </a:p>
                  </a:txBody>
                  <a:tcPr marL="179025" marR="179025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Muu 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16</a:t>
                      </a:r>
                      <a:endParaRPr lang="fi-FI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18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r>
                        <a:rPr lang="fi-FI" sz="1600" dirty="0" smtClean="0"/>
                        <a:t>25</a:t>
                      </a:r>
                      <a:endParaRPr lang="fi-FI" sz="1600" dirty="0"/>
                    </a:p>
                  </a:txBody>
                  <a:tcPr marL="179025" marR="179025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Yhteensä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328</a:t>
                      </a:r>
                      <a:endParaRPr lang="fi-FI" sz="16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effectLst/>
                        </a:rPr>
                        <a:t>649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179025" marR="179025" marT="0" marB="0"/>
                </a:tc>
                <a:tc>
                  <a:txBody>
                    <a:bodyPr/>
                    <a:lstStyle/>
                    <a:p>
                      <a:r>
                        <a:rPr lang="fi-FI" sz="1600" dirty="0" smtClean="0"/>
                        <a:t>843</a:t>
                      </a:r>
                      <a:endParaRPr lang="fi-FI" sz="1600" dirty="0"/>
                    </a:p>
                  </a:txBody>
                  <a:tcPr marL="179025" marR="179025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582326"/>
              </p:ext>
            </p:extLst>
          </p:nvPr>
        </p:nvGraphicFramePr>
        <p:xfrm>
          <a:off x="4143806" y="2889704"/>
          <a:ext cx="5000194" cy="248367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58656"/>
                <a:gridCol w="697736"/>
                <a:gridCol w="755881"/>
                <a:gridCol w="784952"/>
                <a:gridCol w="645160"/>
                <a:gridCol w="657809"/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i-FI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Kokemus IT:n asiakas-palvelusta</a:t>
                      </a:r>
                      <a:endParaRPr lang="fi-FI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9525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 smtClean="0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fi-FI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9525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fi-FI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9525" marB="0"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Muuttunut paremmaksi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25 %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21 %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24 %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kern="1200" dirty="0" smtClean="0">
                          <a:effectLst/>
                        </a:rPr>
                        <a:t>29%</a:t>
                      </a:r>
                      <a:endParaRPr lang="fi-FI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47" marR="74047" marT="0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  <a:endParaRPr lang="fi-FI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47" marR="74047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Pysynyt samana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>
                          <a:effectLst/>
                        </a:rPr>
                        <a:t>60 %</a:t>
                      </a:r>
                      <a:endParaRPr lang="fi-FI" sz="1600" b="1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72 %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72 %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kern="1200" dirty="0" smtClean="0">
                          <a:effectLst/>
                        </a:rPr>
                        <a:t>69%</a:t>
                      </a:r>
                      <a:endParaRPr lang="fi-FI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47" marR="74047" marT="0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77%</a:t>
                      </a:r>
                      <a:endParaRPr lang="fi-FI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47" marR="74047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Muuttunut huonommaksi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15 %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7 %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dirty="0">
                          <a:effectLst/>
                        </a:rPr>
                        <a:t>4 %</a:t>
                      </a:r>
                      <a:endParaRPr lang="fi-FI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kern="1200" dirty="0" smtClean="0">
                          <a:effectLst/>
                        </a:rPr>
                        <a:t>2%</a:t>
                      </a:r>
                      <a:endParaRPr lang="fi-FI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47" marR="74047" marT="0" marB="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i-FI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fi-FI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47" marR="7404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5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Educause</a:t>
            </a:r>
            <a:r>
              <a:rPr lang="fi-FI" dirty="0" smtClean="0"/>
              <a:t> </a:t>
            </a:r>
            <a:r>
              <a:rPr lang="fi-FI" i="1" dirty="0" err="1" smtClean="0"/>
              <a:t>Faculty</a:t>
            </a:r>
            <a:r>
              <a:rPr lang="fi-FI" dirty="0" smtClean="0"/>
              <a:t> </a:t>
            </a:r>
            <a:r>
              <a:rPr lang="fi-FI" dirty="0" err="1" smtClean="0"/>
              <a:t>Survey</a:t>
            </a:r>
            <a:r>
              <a:rPr lang="fi-FI" dirty="0" smtClean="0"/>
              <a:t> 2014</a:t>
            </a:r>
            <a:br>
              <a:rPr lang="fi-FI" dirty="0" smtClean="0"/>
            </a:br>
            <a:r>
              <a:rPr lang="en-US" sz="2800" dirty="0"/>
              <a:t>ECAR </a:t>
            </a:r>
            <a:r>
              <a:rPr lang="en-US" sz="2800" dirty="0" smtClean="0"/>
              <a:t>faculty study: </a:t>
            </a:r>
            <a:r>
              <a:rPr lang="en-US" sz="2800" dirty="0"/>
              <a:t>151 </a:t>
            </a:r>
            <a:r>
              <a:rPr lang="en-US" sz="2800" dirty="0" smtClean="0"/>
              <a:t>institutions, 17 451 </a:t>
            </a:r>
            <a:r>
              <a:rPr lang="en-US" sz="2800" dirty="0"/>
              <a:t>faculty </a:t>
            </a:r>
            <a:r>
              <a:rPr lang="en-US" sz="2800" dirty="0" smtClean="0"/>
              <a:t>respondents, 13 countries</a:t>
            </a:r>
            <a:br>
              <a:rPr lang="en-US" sz="2800" dirty="0" smtClean="0"/>
            </a:br>
            <a:r>
              <a:rPr lang="fi-FI" sz="2800" dirty="0" smtClean="0"/>
              <a:t/>
            </a:r>
            <a:br>
              <a:rPr lang="fi-FI" sz="2800" dirty="0" smtClean="0"/>
            </a:br>
            <a:r>
              <a:rPr lang="en-US" sz="2800" dirty="0"/>
              <a:t>ECAR </a:t>
            </a:r>
            <a:r>
              <a:rPr lang="en-US" sz="2800" dirty="0" smtClean="0"/>
              <a:t>student study: </a:t>
            </a:r>
            <a:r>
              <a:rPr lang="en-US" sz="2800" dirty="0"/>
              <a:t>213 </a:t>
            </a:r>
            <a:r>
              <a:rPr lang="en-US" sz="2800" dirty="0" smtClean="0"/>
              <a:t>institutions, 75 306 </a:t>
            </a:r>
            <a:r>
              <a:rPr lang="en-US" sz="2800" dirty="0"/>
              <a:t>undergraduate </a:t>
            </a:r>
            <a:r>
              <a:rPr lang="en-US" sz="2800" dirty="0" smtClean="0"/>
              <a:t>students, 15 countries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71341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lto-Yliopisto_2013">
  <a:themeElements>
    <a:clrScheme name="Aalto Yliopisto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FFCD00"/>
      </a:accent1>
      <a:accent2>
        <a:srgbClr val="009B3A"/>
      </a:accent2>
      <a:accent3>
        <a:srgbClr val="005EB8"/>
      </a:accent3>
      <a:accent4>
        <a:srgbClr val="6639B7"/>
      </a:accent4>
      <a:accent5>
        <a:srgbClr val="EF3340"/>
      </a:accent5>
      <a:accent6>
        <a:srgbClr val="FF79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3.xml><?xml version="1.0" encoding="utf-8"?>
<a:theme xmlns:a="http://schemas.openxmlformats.org/drawingml/2006/main" name="Aalto_pohja_Sininen_v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009B3A"/>
      </a:accent1>
      <a:accent2>
        <a:srgbClr val="FF7900"/>
      </a:accent2>
      <a:accent3>
        <a:srgbClr val="0065BD"/>
      </a:accent3>
      <a:accent4>
        <a:srgbClr val="ED2939"/>
      </a:accent4>
      <a:accent5>
        <a:srgbClr val="FECB00"/>
      </a:accent5>
      <a:accent6>
        <a:srgbClr val="6639B7"/>
      </a:accent6>
      <a:hlink>
        <a:srgbClr val="0065BD"/>
      </a:hlink>
      <a:folHlink>
        <a:srgbClr val="ED2939"/>
      </a:folHlink>
    </a:clrScheme>
    <a:fontScheme name="Aalto_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>
          <a:solidFill>
            <a:srgbClr val="0070C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lto-Yliopisto_2013">
  <a:themeElements>
    <a:clrScheme name="Aalto Yliopisto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FFCD00"/>
      </a:accent1>
      <a:accent2>
        <a:srgbClr val="009B3A"/>
      </a:accent2>
      <a:accent3>
        <a:srgbClr val="005EB8"/>
      </a:accent3>
      <a:accent4>
        <a:srgbClr val="6639B7"/>
      </a:accent4>
      <a:accent5>
        <a:srgbClr val="EF3340"/>
      </a:accent5>
      <a:accent6>
        <a:srgbClr val="FF79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Aalto NEW">
      <a:dk1>
        <a:srgbClr val="000000"/>
      </a:dk1>
      <a:lt1>
        <a:srgbClr val="FFFFFF"/>
      </a:lt1>
      <a:dk2>
        <a:srgbClr val="7D55C7"/>
      </a:dk2>
      <a:lt2>
        <a:srgbClr val="FFA300"/>
      </a:lt2>
      <a:accent1>
        <a:srgbClr val="00965E"/>
      </a:accent1>
      <a:accent2>
        <a:srgbClr val="EF3340"/>
      </a:accent2>
      <a:accent3>
        <a:srgbClr val="FFFFFF"/>
      </a:accent3>
      <a:accent4>
        <a:srgbClr val="000000"/>
      </a:accent4>
      <a:accent5>
        <a:srgbClr val="8C857B"/>
      </a:accent5>
      <a:accent6>
        <a:srgbClr val="BB16A3"/>
      </a:accent6>
      <a:hlink>
        <a:srgbClr val="005EB8"/>
      </a:hlink>
      <a:folHlink>
        <a:srgbClr val="EF33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ALTO_FI">
  <a:themeElements>
    <a:clrScheme name="Aalto Yliopisto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FFCD00"/>
      </a:accent1>
      <a:accent2>
        <a:srgbClr val="009B3A"/>
      </a:accent2>
      <a:accent3>
        <a:srgbClr val="005EB8"/>
      </a:accent3>
      <a:accent4>
        <a:srgbClr val="6639B7"/>
      </a:accent4>
      <a:accent5>
        <a:srgbClr val="EF3340"/>
      </a:accent5>
      <a:accent6>
        <a:srgbClr val="FF79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7.xml><?xml version="1.0" encoding="utf-8"?>
<a:theme xmlns:a="http://schemas.openxmlformats.org/drawingml/2006/main" name="2_Aalto-Yliopisto_2013">
  <a:themeElements>
    <a:clrScheme name="Aalto Yliopisto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FFCD00"/>
      </a:accent1>
      <a:accent2>
        <a:srgbClr val="009B3A"/>
      </a:accent2>
      <a:accent3>
        <a:srgbClr val="005EB8"/>
      </a:accent3>
      <a:accent4>
        <a:srgbClr val="6639B7"/>
      </a:accent4>
      <a:accent5>
        <a:srgbClr val="EF3340"/>
      </a:accent5>
      <a:accent6>
        <a:srgbClr val="FF79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8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x m l   v e r s i o n = " 1 . 0 "   e n c o d i n g = " u t f - 1 6 " ? > < D o c u m e n t S e t t i n g s   x m l n s : x s i = " h t t p : / / w w w . w 3 . o r g / 2 0 0 1 / X M L S c h e m a - i n s t a n c e "   x m l n s : x s d = " h t t p : / / w w w . w 3 . o r g / 2 0 0 1 / X M L S c h e m a "   x m l n s = " h t t p : / / w w w . z h a w . c h / A c c e s s i b i l i t y A d d I n " >  
     < C h e c k R e a d i n g O r d e r > t r u e < / C h e c k R e a d i n g O r d e r >  
     < C h e c k T a b l e H e a d e r > t r u e < / C h e c k T a b l e H e a d e r >  
     < C h e c k S l i d e T i t l e > t r u e < / C h e c k S l i d e T i t l e >  
     < C h e c k L a n g u a g e S e t t i n g > t r u e < / C h e c k L a n g u a g e S e t t i n g >  
     < C h e c k A l t T e x t > t r u e < / C h e c k A l t T e x t >  
     < C h e c k T e x t S i z e > f a l s e < / C h e c k T e x t S i z e >  
     < C h e c k S c r e e n T i p > f a l s e < / C h e c k S c r e e n T i p >  
     < S h o w S h a p e N a m e C o l u m n > f a l s e < / S h o w S h a p e N a m e C o l u m n >  
     < S h o w I s s u e D e s c r i p t i o n > t r u e < / S h o w I s s u e D e s c r i p t i o n >  
 < / D o c u m e n t S e t t i n g s > 
</file>

<file path=customXml/itemProps1.xml><?xml version="1.0" encoding="utf-8"?>
<ds:datastoreItem xmlns:ds="http://schemas.openxmlformats.org/officeDocument/2006/customXml" ds:itemID="{F4E5E4B2-A701-479F-AB01-C9B4197C6E20}">
  <ds:schemaRefs>
    <ds:schemaRef ds:uri="http://www.w3.org/2001/XMLSchema"/>
    <ds:schemaRef ds:uri="http://www.zhaw.ch/AccessibilityAddI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24373</TotalTime>
  <Words>972</Words>
  <Application>Microsoft Office PowerPoint</Application>
  <PresentationFormat>On-screen Show (4:3)</PresentationFormat>
  <Paragraphs>375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27</vt:i4>
      </vt:variant>
    </vt:vector>
  </HeadingPairs>
  <TitlesOfParts>
    <vt:vector size="48" baseType="lpstr">
      <vt:lpstr>MS PGothic</vt:lpstr>
      <vt:lpstr>MS PGothic</vt:lpstr>
      <vt:lpstr>Albany AMT, Albany</vt:lpstr>
      <vt:lpstr>Arial</vt:lpstr>
      <vt:lpstr>Arial Bold</vt:lpstr>
      <vt:lpstr>Calibri</vt:lpstr>
      <vt:lpstr>Courier New</vt:lpstr>
      <vt:lpstr>Georgia</vt:lpstr>
      <vt:lpstr>Helvetica Light</vt:lpstr>
      <vt:lpstr>Lucida Grande</vt:lpstr>
      <vt:lpstr>Symbol</vt:lpstr>
      <vt:lpstr>Times New Roman</vt:lpstr>
      <vt:lpstr>ヒラギノ角ゴ Pro W3</vt:lpstr>
      <vt:lpstr>Office Theme</vt:lpstr>
      <vt:lpstr>Aalto-Yliopisto_2013</vt:lpstr>
      <vt:lpstr>Aalto_pohja_Sininen_v3</vt:lpstr>
      <vt:lpstr>1_Aalto-Yliopisto_2013</vt:lpstr>
      <vt:lpstr>2_Custom Design</vt:lpstr>
      <vt:lpstr>AALTO_FI</vt:lpstr>
      <vt:lpstr>2_Aalto-Yliopisto_2013</vt:lpstr>
      <vt:lpstr>White</vt:lpstr>
      <vt:lpstr>Tarinoita tutkimuksen IT-tuesta Aalto-yliopistossa IT-päivät 4.11.2014  Anne Sunikka, asiakkuuspäällikkö, Aalto-yliopiston tietotekniikkapalvelut</vt:lpstr>
      <vt:lpstr>Sisältö</vt:lpstr>
      <vt:lpstr>PowerPoint Presentation</vt:lpstr>
      <vt:lpstr>PowerPoint Presentation</vt:lpstr>
      <vt:lpstr>1. Tarpeiden keruu</vt:lpstr>
      <vt:lpstr>Miten asiakkaat voivat vaikuttaa tietotekniikkapäätöksiin?</vt:lpstr>
      <vt:lpstr>ITOAA-neuvotteluprosessi</vt:lpstr>
      <vt:lpstr>PowerPoint Presentation</vt:lpstr>
      <vt:lpstr>Educause Faculty Survey 2014 ECAR faculty study: 151 institutions, 17 451 faculty respondents, 13 countries  ECAR student study: 213 institutions, 75 306 undergraduate students, 15 countries</vt:lpstr>
      <vt:lpstr>Vastaajat</vt:lpstr>
      <vt:lpstr>PowerPoint Presentation</vt:lpstr>
      <vt:lpstr>PowerPoint Presentation</vt:lpstr>
      <vt:lpstr>PowerPoint Presentation</vt:lpstr>
      <vt:lpstr>PowerPoint Presentation</vt:lpstr>
      <vt:lpstr>ONE thing that your institution can do with technology to better facilitate or support your faculty role </vt:lpstr>
      <vt:lpstr>What technology has the greatest potential positive impact on your faculty role? </vt:lpstr>
      <vt:lpstr>2. Esimerkkejä yhteistyöstä</vt:lpstr>
      <vt:lpstr>cloudinfo.aalto.fi https://wiki.aalto.fi/display/aaltocloudinfo/Home</vt:lpstr>
      <vt:lpstr>”Opiskelijoiden kommentit”</vt:lpstr>
      <vt:lpstr>PowerPoint Presentation</vt:lpstr>
      <vt:lpstr>ACRIS-hanke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Aalto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 Sunikka</dc:creator>
  <cp:lastModifiedBy>Sunikka Anne</cp:lastModifiedBy>
  <cp:revision>204</cp:revision>
  <dcterms:created xsi:type="dcterms:W3CDTF">2014-05-20T21:13:05Z</dcterms:created>
  <dcterms:modified xsi:type="dcterms:W3CDTF">2014-11-03T15:03:04Z</dcterms:modified>
</cp:coreProperties>
</file>